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79" r:id="rId10"/>
    <p:sldId id="280" r:id="rId11"/>
    <p:sldId id="267" r:id="rId12"/>
    <p:sldId id="281" r:id="rId13"/>
    <p:sldId id="282" r:id="rId14"/>
    <p:sldId id="283" r:id="rId15"/>
    <p:sldId id="286" r:id="rId16"/>
    <p:sldId id="285" r:id="rId17"/>
    <p:sldId id="288" r:id="rId18"/>
    <p:sldId id="287" r:id="rId19"/>
    <p:sldId id="284" r:id="rId20"/>
    <p:sldId id="289" r:id="rId21"/>
    <p:sldId id="290" r:id="rId22"/>
    <p:sldId id="291" r:id="rId23"/>
    <p:sldId id="292" r:id="rId24"/>
    <p:sldId id="294" r:id="rId25"/>
    <p:sldId id="295" r:id="rId26"/>
    <p:sldId id="296" r:id="rId27"/>
    <p:sldId id="293" r:id="rId28"/>
    <p:sldId id="298" r:id="rId29"/>
    <p:sldId id="299" r:id="rId30"/>
    <p:sldId id="297" r:id="rId31"/>
    <p:sldId id="300" r:id="rId32"/>
    <p:sldId id="302" r:id="rId33"/>
    <p:sldId id="303" r:id="rId34"/>
    <p:sldId id="301" r:id="rId35"/>
    <p:sldId id="304" r:id="rId36"/>
    <p:sldId id="306" r:id="rId37"/>
    <p:sldId id="307" r:id="rId38"/>
    <p:sldId id="308" r:id="rId39"/>
    <p:sldId id="309" r:id="rId40"/>
    <p:sldId id="310" r:id="rId41"/>
    <p:sldId id="311" r:id="rId42"/>
    <p:sldId id="313" r:id="rId43"/>
    <p:sldId id="312" r:id="rId44"/>
    <p:sldId id="305" r:id="rId45"/>
    <p:sldId id="314" r:id="rId46"/>
    <p:sldId id="315" r:id="rId47"/>
    <p:sldId id="316" r:id="rId48"/>
    <p:sldId id="317" r:id="rId49"/>
    <p:sldId id="318" r:id="rId50"/>
    <p:sldId id="319" r:id="rId51"/>
    <p:sldId id="320" r:id="rId52"/>
    <p:sldId id="328" r:id="rId53"/>
    <p:sldId id="327" r:id="rId54"/>
    <p:sldId id="329" r:id="rId55"/>
    <p:sldId id="321" r:id="rId56"/>
    <p:sldId id="322" r:id="rId57"/>
    <p:sldId id="323" r:id="rId58"/>
    <p:sldId id="330" r:id="rId59"/>
    <p:sldId id="324" r:id="rId60"/>
    <p:sldId id="331" r:id="rId61"/>
    <p:sldId id="332" r:id="rId62"/>
    <p:sldId id="333" r:id="rId63"/>
    <p:sldId id="334" r:id="rId64"/>
    <p:sldId id="335" r:id="rId65"/>
    <p:sldId id="336" r:id="rId66"/>
    <p:sldId id="337" r:id="rId67"/>
    <p:sldId id="338" r:id="rId68"/>
    <p:sldId id="339" r:id="rId69"/>
    <p:sldId id="340" r:id="rId70"/>
    <p:sldId id="342" r:id="rId71"/>
    <p:sldId id="341" r:id="rId72"/>
    <p:sldId id="343" r:id="rId73"/>
    <p:sldId id="344" r:id="rId74"/>
    <p:sldId id="345" r:id="rId75"/>
    <p:sldId id="346" r:id="rId76"/>
    <p:sldId id="347" r:id="rId77"/>
    <p:sldId id="348" r:id="rId78"/>
    <p:sldId id="349" r:id="rId79"/>
    <p:sldId id="350" r:id="rId80"/>
    <p:sldId id="351" r:id="rId81"/>
    <p:sldId id="355" r:id="rId82"/>
    <p:sldId id="356" r:id="rId83"/>
    <p:sldId id="352" r:id="rId84"/>
    <p:sldId id="353" r:id="rId85"/>
    <p:sldId id="354" r:id="rId86"/>
    <p:sldId id="357" r:id="rId87"/>
    <p:sldId id="358" r:id="rId88"/>
    <p:sldId id="359" r:id="rId89"/>
    <p:sldId id="360" r:id="rId90"/>
    <p:sldId id="361" r:id="rId91"/>
    <p:sldId id="362" r:id="rId92"/>
    <p:sldId id="363" r:id="rId93"/>
    <p:sldId id="364" r:id="rId94"/>
    <p:sldId id="365" r:id="rId95"/>
    <p:sldId id="366" r:id="rId96"/>
    <p:sldId id="367" r:id="rId97"/>
    <p:sldId id="369" r:id="rId98"/>
    <p:sldId id="368" r:id="rId99"/>
    <p:sldId id="370" r:id="rId100"/>
    <p:sldId id="371" r:id="rId101"/>
    <p:sldId id="372" r:id="rId102"/>
  </p:sldIdLst>
  <p:sldSz cx="18288000" cy="10287000"/>
  <p:notesSz cx="6858000" cy="9144000"/>
  <p:embeddedFontLst>
    <p:embeddedFont>
      <p:font typeface="Century Gothic" panose="020B0502020202020204" pitchFamily="34" charset="0"/>
      <p:regular r:id="rId103"/>
      <p:bold r:id="rId104"/>
      <p:italic r:id="rId105"/>
      <p:boldItalic r:id="rId106"/>
    </p:embeddedFont>
    <p:embeddedFont>
      <p:font typeface="Garet" panose="020B0604020202020204" charset="0"/>
      <p:regular r:id="rId107"/>
    </p:embeddedFont>
    <p:embeddedFont>
      <p:font typeface="Garet ExtraBold" panose="020B0604020202020204" charset="0"/>
      <p:regular r:id="rId10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462A1-93B9-927E-86BE-52CC1544C202}" v="187" dt="2025-02-07T08:54:47.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4622" autoAdjust="0"/>
  </p:normalViewPr>
  <p:slideViewPr>
    <p:cSldViewPr>
      <p:cViewPr varScale="1">
        <p:scale>
          <a:sx n="71" d="100"/>
          <a:sy n="71" d="100"/>
        </p:scale>
        <p:origin x="10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8.svg"/></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hyperlink" Target="https://www.youtube.com/watch?v=mUB25jcZUzI"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 name="Group 2"/>
          <p:cNvGrpSpPr/>
          <p:nvPr/>
        </p:nvGrpSpPr>
        <p:grpSpPr>
          <a:xfrm>
            <a:off x="7753144" y="1423833"/>
            <a:ext cx="11830256" cy="8872692"/>
            <a:chOff x="0" y="0"/>
            <a:chExt cx="812800" cy="609600"/>
          </a:xfrm>
        </p:grpSpPr>
        <p:sp>
          <p:nvSpPr>
            <p:cNvPr id="3" name="Freeform 3"/>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p:cNvSpPr/>
          <p:nvPr/>
        </p:nvSpPr>
        <p:spPr>
          <a:xfrm flipV="1">
            <a:off x="-746430" y="4987851"/>
            <a:ext cx="4067772" cy="5308674"/>
          </a:xfrm>
          <a:custGeom>
            <a:avLst/>
            <a:gdLst/>
            <a:ahLst/>
            <a:cxnLst/>
            <a:rect l="l" t="t" r="r" b="b"/>
            <a:pathLst>
              <a:path w="4067772" h="5308674">
                <a:moveTo>
                  <a:pt x="0" y="5308674"/>
                </a:moveTo>
                <a:lnTo>
                  <a:pt x="4067772" y="5308674"/>
                </a:lnTo>
                <a:lnTo>
                  <a:pt x="4067772"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7" name="TextBox 7"/>
          <p:cNvSpPr txBox="1"/>
          <p:nvPr/>
        </p:nvSpPr>
        <p:spPr>
          <a:xfrm>
            <a:off x="0" y="2380425"/>
            <a:ext cx="7902177" cy="1835150"/>
          </a:xfrm>
          <a:prstGeom prst="rect">
            <a:avLst/>
          </a:prstGeom>
        </p:spPr>
        <p:txBody>
          <a:bodyPr lIns="0" tIns="0" rIns="0" bIns="0" rtlCol="0" anchor="t">
            <a:spAutoFit/>
          </a:bodyPr>
          <a:lstStyle/>
          <a:p>
            <a:pPr algn="ctr">
              <a:lnSpc>
                <a:spcPts val="4900"/>
              </a:lnSpc>
            </a:pPr>
            <a:r>
              <a:rPr lang="en-US" sz="3500">
                <a:solidFill>
                  <a:srgbClr val="FFFFFF"/>
                </a:solidFill>
                <a:latin typeface="Garet"/>
                <a:ea typeface="Garet"/>
                <a:cs typeface="Garet"/>
                <a:sym typeface="Garet"/>
              </a:rPr>
              <a:t>COLLABORATIVE EXPERTISE SESSION (CES) GUIDE ON </a:t>
            </a:r>
          </a:p>
          <a:p>
            <a:pPr algn="ctr">
              <a:lnSpc>
                <a:spcPts val="4900"/>
              </a:lnSpc>
            </a:pPr>
            <a:endParaRPr lang="en-US" sz="3500">
              <a:solidFill>
                <a:srgbClr val="FFFFFF"/>
              </a:solidFill>
              <a:latin typeface="Garet"/>
              <a:ea typeface="Garet"/>
              <a:cs typeface="Garet"/>
              <a:sym typeface="Garet"/>
            </a:endParaRPr>
          </a:p>
        </p:txBody>
      </p:sp>
      <p:sp>
        <p:nvSpPr>
          <p:cNvPr id="8" name="TextBox 8"/>
          <p:cNvSpPr txBox="1"/>
          <p:nvPr/>
        </p:nvSpPr>
        <p:spPr>
          <a:xfrm>
            <a:off x="1533580" y="4162496"/>
            <a:ext cx="7051660" cy="3479692"/>
          </a:xfrm>
          <a:prstGeom prst="rect">
            <a:avLst/>
          </a:prstGeom>
        </p:spPr>
        <p:txBody>
          <a:bodyPr lIns="0" tIns="0" rIns="0" bIns="0" rtlCol="0" anchor="t">
            <a:spAutoFit/>
          </a:bodyPr>
          <a:lstStyle/>
          <a:p>
            <a:pPr algn="ctr">
              <a:lnSpc>
                <a:spcPts val="13999"/>
              </a:lnSpc>
            </a:pPr>
            <a:r>
              <a:rPr lang="en-US" sz="9999">
                <a:solidFill>
                  <a:srgbClr val="FFFFFF"/>
                </a:solidFill>
                <a:latin typeface="Garet ExtraBold"/>
                <a:ea typeface="Garet ExtraBold"/>
                <a:cs typeface="Garet ExtraBold"/>
                <a:sym typeface="Garet ExtraBold"/>
              </a:rPr>
              <a:t>Be Your Own Boss</a:t>
            </a:r>
          </a:p>
        </p:txBody>
      </p:sp>
      <p:sp>
        <p:nvSpPr>
          <p:cNvPr id="9" name="Freeform 9"/>
          <p:cNvSpPr/>
          <p:nvPr/>
        </p:nvSpPr>
        <p:spPr>
          <a:xfrm rot="-10800000" flipV="1">
            <a:off x="14963933" y="1509651"/>
            <a:ext cx="3333592" cy="4350528"/>
          </a:xfrm>
          <a:custGeom>
            <a:avLst/>
            <a:gdLst/>
            <a:ahLst/>
            <a:cxnLst/>
            <a:rect l="l" t="t" r="r" b="b"/>
            <a:pathLst>
              <a:path w="3333592" h="4350528">
                <a:moveTo>
                  <a:pt x="0" y="4350528"/>
                </a:moveTo>
                <a:lnTo>
                  <a:pt x="3333592" y="4350528"/>
                </a:lnTo>
                <a:lnTo>
                  <a:pt x="3333592" y="0"/>
                </a:lnTo>
                <a:lnTo>
                  <a:pt x="0" y="0"/>
                </a:lnTo>
                <a:lnTo>
                  <a:pt x="0" y="435052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2791687" y="9229725"/>
            <a:ext cx="7164606" cy="682679"/>
          </a:xfrm>
          <a:prstGeom prst="rect">
            <a:avLst/>
          </a:prstGeom>
        </p:spPr>
        <p:txBody>
          <a:bodyPr lIns="0" tIns="0" rIns="0" bIns="0" rtlCol="0" anchor="t">
            <a:spAutoFit/>
          </a:bodyPr>
          <a:lstStyle/>
          <a:p>
            <a:pPr algn="ctr">
              <a:lnSpc>
                <a:spcPts val="2799"/>
              </a:lnSpc>
              <a:spcBef>
                <a:spcPct val="0"/>
              </a:spcBef>
            </a:pPr>
            <a:r>
              <a:rPr lang="en-US" sz="1999">
                <a:solidFill>
                  <a:srgbClr val="FFCC00"/>
                </a:solidFill>
                <a:latin typeface="Garet"/>
                <a:ea typeface="Garet"/>
                <a:cs typeface="Garet"/>
                <a:sym typeface="Garet"/>
              </a:rPr>
              <a:t>FOR THE DEPARTMENT OF EDUCATION</a:t>
            </a:r>
          </a:p>
          <a:p>
            <a:pPr algn="ctr">
              <a:lnSpc>
                <a:spcPts val="2799"/>
              </a:lnSpc>
              <a:spcBef>
                <a:spcPct val="0"/>
              </a:spcBef>
            </a:pPr>
            <a:r>
              <a:rPr lang="en-US" sz="1999">
                <a:solidFill>
                  <a:srgbClr val="FFCC00"/>
                </a:solidFill>
                <a:latin typeface="Garet"/>
                <a:ea typeface="Garet"/>
                <a:cs typeface="Garet"/>
                <a:sym typeface="Garet"/>
              </a:rPr>
              <a:t> ALTERNATIVE LEARNING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F71E-3997-071C-B0EC-3ABC0DEC70F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AFC5CBEB-CD3F-E199-8C01-93BCE98F4C2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5553E35-E483-5A00-8281-840A6961ABC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FA5D04E1-E51D-4B1F-6190-0B182FF76DAD}"/>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C9DFC23-207A-60FD-084B-F70DA01D0C5C}"/>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A7A5F5A-2F46-B098-2EA6-EDF810B219F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72457DD0-2121-1BED-EA61-801C9D61348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4AB3302-4F88-C575-ACC8-FD9B4C5F379E}"/>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10" name="Picture 9">
            <a:extLst>
              <a:ext uri="{FF2B5EF4-FFF2-40B4-BE49-F238E27FC236}">
                <a16:creationId xmlns:a16="http://schemas.microsoft.com/office/drawing/2014/main" id="{D48FAF66-CBE0-5984-AECF-522F755133FA}"/>
              </a:ext>
            </a:extLst>
          </p:cNvPr>
          <p:cNvPicPr>
            <a:picLocks noChangeAspect="1"/>
          </p:cNvPicPr>
          <p:nvPr/>
        </p:nvPicPr>
        <p:blipFill>
          <a:blip r:embed="rId7"/>
          <a:stretch>
            <a:fillRect/>
          </a:stretch>
        </p:blipFill>
        <p:spPr>
          <a:xfrm>
            <a:off x="1219200" y="1903847"/>
            <a:ext cx="16453491" cy="7365306"/>
          </a:xfrm>
          <a:prstGeom prst="rect">
            <a:avLst/>
          </a:prstGeom>
        </p:spPr>
      </p:pic>
    </p:spTree>
    <p:extLst>
      <p:ext uri="{BB962C8B-B14F-4D97-AF65-F5344CB8AC3E}">
        <p14:creationId xmlns:p14="http://schemas.microsoft.com/office/powerpoint/2010/main" val="3166932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68140-4E61-F2A9-DBD2-66DA9A5DFD4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8D2A330-EF47-3C32-161B-6507BBFCD5C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A5239B2-FE0F-4A69-5A0C-9FD0C58FC16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5F980637-C7A3-B347-5982-DC891C45C2C0}"/>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BC1CA610-271C-0016-B389-64D8F9109B5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52339215-267B-1115-3C03-8188259A49B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56D7473E-4334-6AA1-F9E8-39D7FA30D2F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58227E38-102F-9FB7-08A5-F44E82C33137}"/>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3E6E09FC-050D-E742-6192-67F7CD914EAA}"/>
              </a:ext>
            </a:extLst>
          </p:cNvPr>
          <p:cNvSpPr txBox="1"/>
          <p:nvPr/>
        </p:nvSpPr>
        <p:spPr>
          <a:xfrm>
            <a:off x="990600" y="2705901"/>
            <a:ext cx="16687800" cy="4401205"/>
          </a:xfrm>
          <a:prstGeom prst="rect">
            <a:avLst/>
          </a:prstGeom>
          <a:noFill/>
        </p:spPr>
        <p:txBody>
          <a:bodyPr wrap="square">
            <a:spAutoFit/>
          </a:bodyPr>
          <a:lstStyle/>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Encourage learners to give honest feedback in Handout 8.1 to improve Be Your Own Boss activities for future learners.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Use the Session 10 Reflection Sheet to help learners process their business presentation experiences, offering contextualized support based on their needs. Some may find it fun and exhilarating, while some may find it nerve-wracking. As the facilitator, try to provide support that is contextualized to their unique and individual needs.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Emphasize that the Be Your Own Boss Post-Test is ungraded and highlights their growth. Use the answer key for checking and motivate them to continue learning independently. </a:t>
            </a:r>
          </a:p>
        </p:txBody>
      </p:sp>
    </p:spTree>
    <p:extLst>
      <p:ext uri="{BB962C8B-B14F-4D97-AF65-F5344CB8AC3E}">
        <p14:creationId xmlns:p14="http://schemas.microsoft.com/office/powerpoint/2010/main" val="27973911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F33C8-8F63-89F5-A35F-0BCCEACBDDB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ED6BEAE-CD76-7003-D69A-475D2DE30EF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A91009C-F84A-9DD1-B7D2-F59F875A1D59}"/>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054F8AB-812D-3AC0-4B78-E7235572562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F611696B-08B4-D91F-2F02-396FFA5D27E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6743ADC-0775-7DE3-2E54-28C3268895D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42725415-F381-B338-D30D-7C3F4F3507F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2E1E789-E25D-C190-2719-D5899A6BFF89}"/>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B52965E4-E30C-88ED-4AAF-2591E950FED6}"/>
              </a:ext>
            </a:extLst>
          </p:cNvPr>
          <p:cNvSpPr txBox="1"/>
          <p:nvPr/>
        </p:nvSpPr>
        <p:spPr>
          <a:xfrm>
            <a:off x="685800" y="2596959"/>
            <a:ext cx="17068800"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all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continuously find ways to further enrich their knowledge of entrepreneurship and business planning at their own convenience (e.g., exploring Annex C to Annex E). </a:t>
            </a:r>
          </a:p>
        </p:txBody>
      </p:sp>
    </p:spTree>
    <p:extLst>
      <p:ext uri="{BB962C8B-B14F-4D97-AF65-F5344CB8AC3E}">
        <p14:creationId xmlns:p14="http://schemas.microsoft.com/office/powerpoint/2010/main" val="152276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579AA-2E46-C280-8D73-2C348A2EB76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27442F3-0863-F620-269E-8D823538FFA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E5E762C-A578-B647-C811-6926F2DAC2E3}"/>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sp>
        <p:nvSpPr>
          <p:cNvPr id="3" name="TextBox 2">
            <a:extLst>
              <a:ext uri="{FF2B5EF4-FFF2-40B4-BE49-F238E27FC236}">
                <a16:creationId xmlns:a16="http://schemas.microsoft.com/office/drawing/2014/main" id="{1764BB05-CC8D-185B-044F-82DCEB99B452}"/>
              </a:ext>
            </a:extLst>
          </p:cNvPr>
          <p:cNvSpPr txBox="1"/>
          <p:nvPr/>
        </p:nvSpPr>
        <p:spPr>
          <a:xfrm>
            <a:off x="914400" y="2214761"/>
            <a:ext cx="16154400" cy="4401205"/>
          </a:xfrm>
          <a:prstGeom prst="rect">
            <a:avLst/>
          </a:prstGeom>
          <a:noFill/>
        </p:spPr>
        <p:txBody>
          <a:bodyPr wrap="square">
            <a:spAutoFit/>
          </a:bodyPr>
          <a:lstStyle/>
          <a:p>
            <a:r>
              <a:rPr lang="en-PH" sz="4000" b="1" i="0" u="none" strike="noStrike" baseline="0" dirty="0">
                <a:solidFill>
                  <a:srgbClr val="000000"/>
                </a:solidFill>
                <a:latin typeface="Calibri" panose="020F0502020204030204" pitchFamily="34" charset="0"/>
              </a:rPr>
              <a:t>Session Prerequisites </a:t>
            </a:r>
            <a:endParaRPr lang="en-PH" sz="4000" b="0" i="0" u="none" strike="noStrike" baseline="0" dirty="0">
              <a:solidFill>
                <a:srgbClr val="000000"/>
              </a:solidFill>
              <a:latin typeface="Calibri" panose="020F0502020204030204" pitchFamily="34" charset="0"/>
            </a:endParaRPr>
          </a:p>
          <a:p>
            <a:r>
              <a:rPr lang="en-US" sz="4000" b="0" i="0" u="none" strike="noStrike" baseline="0" dirty="0">
                <a:solidFill>
                  <a:srgbClr val="000000"/>
                </a:solidFill>
                <a:latin typeface="Calibri" panose="020F0502020204030204" pitchFamily="34" charset="0"/>
              </a:rPr>
              <a:t>This CES does not require any prerequisite knowledge and skills, but it would facilitate the learning session if the CES members are familiar with the DepEd ALS Learning Strand 4 competencies related to entrepreneurship.</a:t>
            </a:r>
          </a:p>
          <a:p>
            <a:endParaRPr lang="en-US" sz="4000" b="0" i="0" u="none" strike="noStrike" baseline="0" dirty="0">
              <a:solidFill>
                <a:srgbClr val="000000"/>
              </a:solidFill>
              <a:latin typeface="Calibri" panose="020F0502020204030204" pitchFamily="34" charset="0"/>
            </a:endParaRPr>
          </a:p>
          <a:p>
            <a:r>
              <a:rPr lang="en-PH" sz="4000" b="1" i="0" u="none" strike="noStrike" baseline="0" dirty="0">
                <a:solidFill>
                  <a:srgbClr val="000000"/>
                </a:solidFill>
                <a:latin typeface="Calibri" panose="020F0502020204030204" pitchFamily="34" charset="0"/>
              </a:rPr>
              <a:t>Duration </a:t>
            </a:r>
            <a:endParaRPr lang="en-PH" sz="4000" b="0" i="0" u="none" strike="noStrike" baseline="0" dirty="0">
              <a:solidFill>
                <a:srgbClr val="000000"/>
              </a:solidFill>
              <a:latin typeface="Calibri" panose="020F0502020204030204" pitchFamily="34" charset="0"/>
            </a:endParaRPr>
          </a:p>
          <a:p>
            <a:r>
              <a:rPr lang="en-US" sz="4000" b="0" i="0" u="none" strike="noStrike" baseline="0" dirty="0">
                <a:solidFill>
                  <a:srgbClr val="000000"/>
                </a:solidFill>
                <a:latin typeface="Calibri" panose="020F0502020204030204" pitchFamily="34" charset="0"/>
              </a:rPr>
              <a:t>The entire session requires two (2) hours. </a:t>
            </a:r>
            <a:endParaRPr lang="en-PH" sz="4000" dirty="0"/>
          </a:p>
        </p:txBody>
      </p:sp>
      <p:grpSp>
        <p:nvGrpSpPr>
          <p:cNvPr id="7" name="Group 6">
            <a:extLst>
              <a:ext uri="{FF2B5EF4-FFF2-40B4-BE49-F238E27FC236}">
                <a16:creationId xmlns:a16="http://schemas.microsoft.com/office/drawing/2014/main" id="{70669F08-105F-87B7-91B1-FB89637CD7E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8EA5626B-1DDB-6DD5-C894-15D8919AF80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9FA3230-9D75-8E89-0D42-6E5574CC4D7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AA6D1FD2-9313-2BDF-4739-4E39C893FDE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A4FC873B-B8C7-F61A-C11F-4F96C77F9281}"/>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extLst>
      <p:ext uri="{BB962C8B-B14F-4D97-AF65-F5344CB8AC3E}">
        <p14:creationId xmlns:p14="http://schemas.microsoft.com/office/powerpoint/2010/main" val="371351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F8E50-0AC1-69E6-3367-16DC392292D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A9B25BC-2BDB-B0DD-A5D7-081FE261A06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7D5B9F3-8A51-0B83-D1A9-FB3D3FF1D5E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E621B045-5343-3168-B960-DE77490521B4}"/>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83DD4D8-4505-9696-2AFF-BFE2ECC62AC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08620383-BFCE-7C41-398C-D63DB8A7AF1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D75FC819-5CCD-7F2E-7872-D2A4F3C498F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3296B87-02B9-805E-3D21-16A64E760AE1}"/>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160E6BB-335E-9BC6-F6D6-6A3F9566341B}"/>
              </a:ext>
            </a:extLst>
          </p:cNvPr>
          <p:cNvSpPr txBox="1"/>
          <p:nvPr/>
        </p:nvSpPr>
        <p:spPr>
          <a:xfrm>
            <a:off x="1655732" y="2508419"/>
            <a:ext cx="14976536" cy="4939814"/>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Preliminaries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342900" indent="-342900">
              <a:buFont typeface="+mj-lt"/>
              <a:buAutoNum type="arabicPeriod"/>
            </a:pPr>
            <a:r>
              <a:rPr lang="en-US" sz="3500" b="0" i="0" u="none" strike="noStrike" baseline="0" dirty="0">
                <a:solidFill>
                  <a:srgbClr val="000000"/>
                </a:solidFill>
                <a:latin typeface="Calibri" panose="020F0502020204030204" pitchFamily="34" charset="0"/>
              </a:rPr>
              <a:t>Welcome the CES members and introduce yourself as the CES leader and/or facilitator. Introduce the rest of the CES, including the facilitator (if necessary), documenter, and members. </a:t>
            </a:r>
          </a:p>
          <a:p>
            <a:pPr marL="342900" indent="-342900">
              <a:buFont typeface="+mj-lt"/>
              <a:buAutoNum type="arabicPeriod"/>
            </a:pPr>
            <a:r>
              <a:rPr lang="en-US" sz="3500" b="0" i="0" u="none" strike="noStrike" baseline="0" dirty="0">
                <a:solidFill>
                  <a:srgbClr val="000000"/>
                </a:solidFill>
                <a:latin typeface="Calibri" panose="020F0502020204030204" pitchFamily="34" charset="0"/>
              </a:rPr>
              <a:t>Accomplish the Pre-CES Competency Assessment Checklist (Annex A). </a:t>
            </a:r>
          </a:p>
          <a:p>
            <a:pPr marL="342900" indent="-342900">
              <a:buFont typeface="+mj-lt"/>
              <a:buAutoNum type="arabicPeriod"/>
            </a:pPr>
            <a:r>
              <a:rPr lang="en-US" sz="3500" b="0" i="0" u="none" strike="noStrike" baseline="0" dirty="0">
                <a:solidFill>
                  <a:srgbClr val="000000"/>
                </a:solidFill>
                <a:latin typeface="Calibri" panose="020F0502020204030204" pitchFamily="34" charset="0"/>
              </a:rPr>
              <a:t>Provide an overview of the CES. </a:t>
            </a:r>
          </a:p>
          <a:p>
            <a:pPr marL="342900" indent="-342900">
              <a:buFont typeface="+mj-lt"/>
              <a:buAutoNum type="arabicPeriod"/>
            </a:pPr>
            <a:r>
              <a:rPr lang="en-US" sz="3500" b="0" i="0" u="none" strike="noStrike" baseline="0" dirty="0">
                <a:solidFill>
                  <a:srgbClr val="000000"/>
                </a:solidFill>
                <a:latin typeface="Calibri" panose="020F0502020204030204" pitchFamily="34" charset="0"/>
              </a:rPr>
              <a:t>Go through the session objectives. </a:t>
            </a:r>
          </a:p>
        </p:txBody>
      </p:sp>
    </p:spTree>
    <p:extLst>
      <p:ext uri="{BB962C8B-B14F-4D97-AF65-F5344CB8AC3E}">
        <p14:creationId xmlns:p14="http://schemas.microsoft.com/office/powerpoint/2010/main" val="107942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2F369-C095-40CD-B67F-4E894D3BFDC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BB188C3A-7217-0C89-F4BA-D544200E266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5896857-A464-8016-20CA-FB21ECF486D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559894DD-EDF3-C91C-59CA-17599076F60C}"/>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7CAA5AB2-4A98-7D64-0356-62A6CA18E7B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9837958C-2833-B4BC-2617-026F8379A42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826DBD7A-1C18-1836-B31C-D1D50E08B33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414423F5-7A90-C745-A590-0B8E0CD6B2CD}"/>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BC17D5BC-A47D-7A3B-DECC-60D52D68FF02}"/>
              </a:ext>
            </a:extLst>
          </p:cNvPr>
          <p:cNvSpPr txBox="1"/>
          <p:nvPr/>
        </p:nvSpPr>
        <p:spPr>
          <a:xfrm>
            <a:off x="381000" y="1790700"/>
            <a:ext cx="17720856" cy="7848302"/>
          </a:xfrm>
          <a:prstGeom prst="rect">
            <a:avLst/>
          </a:prstGeom>
          <a:noFill/>
        </p:spPr>
        <p:txBody>
          <a:bodyPr wrap="square">
            <a:spAutoFit/>
          </a:bodyPr>
          <a:lstStyle/>
          <a:p>
            <a:r>
              <a:rPr lang="en-PH" sz="2800" b="1" i="1" u="none" strike="noStrike" baseline="0" dirty="0">
                <a:solidFill>
                  <a:srgbClr val="000000"/>
                </a:solidFill>
                <a:latin typeface="Calibri" panose="020F0502020204030204" pitchFamily="34" charset="0"/>
              </a:rPr>
              <a:t>Activity </a:t>
            </a:r>
            <a:endParaRPr lang="en-PH" sz="2800" b="0" i="0" u="none" strike="noStrike" baseline="0" dirty="0">
              <a:solidFill>
                <a:srgbClr val="000000"/>
              </a:solidFill>
              <a:latin typeface="Calibri" panose="020F0502020204030204" pitchFamily="34" charset="0"/>
            </a:endParaRPr>
          </a:p>
          <a:p>
            <a:r>
              <a:rPr lang="en-PH" sz="2800" b="0" i="0" u="none" strike="noStrike" baseline="0" dirty="0">
                <a:solidFill>
                  <a:srgbClr val="000000"/>
                </a:solidFill>
                <a:latin typeface="Calibri" panose="020F0502020204030204" pitchFamily="34" charset="0"/>
              </a:rPr>
              <a:t>[Total: 25 minutes] </a:t>
            </a:r>
          </a:p>
          <a:p>
            <a:endParaRPr lang="en-PH" sz="28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This session will utilize a KWL chart to understand how </a:t>
            </a:r>
            <a:r>
              <a:rPr lang="en-US" sz="2800" b="0" i="1" u="none" strike="noStrike" baseline="0" dirty="0">
                <a:solidFill>
                  <a:srgbClr val="000000"/>
                </a:solidFill>
                <a:latin typeface="Calibri" panose="020F0502020204030204" pitchFamily="34" charset="0"/>
              </a:rPr>
              <a:t>Be Your Own Boss </a:t>
            </a:r>
            <a:r>
              <a:rPr lang="en-US" sz="2800" b="0" i="0" u="none" strike="noStrike" baseline="0" dirty="0">
                <a:solidFill>
                  <a:srgbClr val="000000"/>
                </a:solidFill>
                <a:latin typeface="Calibri" panose="020F0502020204030204" pitchFamily="34" charset="0"/>
              </a:rPr>
              <a:t>complements the DepEd ALS Learning Strand 4. </a:t>
            </a:r>
          </a:p>
          <a:p>
            <a:endParaRPr lang="en-US" sz="28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2800" b="0" i="0" u="none" strike="noStrike" baseline="0" dirty="0">
                <a:solidFill>
                  <a:srgbClr val="000000"/>
                </a:solidFill>
                <a:latin typeface="Calibri" panose="020F0502020204030204" pitchFamily="34" charset="0"/>
              </a:rPr>
              <a:t>Provide each CES member with writing materials, e.g., meta cards and marker pens. </a:t>
            </a:r>
          </a:p>
          <a:p>
            <a:pPr marL="514350" indent="-514350">
              <a:buFont typeface="+mj-lt"/>
              <a:buAutoNum type="arabicPeriod"/>
            </a:pPr>
            <a:r>
              <a:rPr lang="en-US" sz="2800" b="0" i="0" u="none" strike="noStrike" baseline="0" dirty="0">
                <a:solidFill>
                  <a:srgbClr val="000000"/>
                </a:solidFill>
                <a:latin typeface="Calibri" panose="020F0502020204030204" pitchFamily="34" charset="0"/>
              </a:rPr>
              <a:t>Provide the following prompts in creating the KWL chart (15 minutes): </a:t>
            </a:r>
          </a:p>
          <a:p>
            <a:pPr marL="971550" lvl="1" indent="-514350">
              <a:buFont typeface="+mj-lt"/>
              <a:buAutoNum type="alphaLcPeriod"/>
            </a:pPr>
            <a:r>
              <a:rPr lang="en-US" sz="2800" b="0" i="0" u="none" strike="noStrike" baseline="0" dirty="0">
                <a:solidFill>
                  <a:srgbClr val="000000"/>
                </a:solidFill>
                <a:latin typeface="Calibri" panose="020F0502020204030204" pitchFamily="34" charset="0"/>
              </a:rPr>
              <a:t>Using one meta card for each idea or topic: </a:t>
            </a:r>
          </a:p>
          <a:p>
            <a:pPr marL="1428750" lvl="2" indent="-514350">
              <a:buFont typeface="Arial" panose="020B0604020202020204" pitchFamily="34" charset="0"/>
              <a:buChar char="•"/>
            </a:pPr>
            <a:r>
              <a:rPr lang="en-US" sz="2800" b="0" i="0" u="none" strike="noStrike" baseline="0" dirty="0">
                <a:solidFill>
                  <a:srgbClr val="000000"/>
                </a:solidFill>
                <a:latin typeface="Calibri" panose="020F0502020204030204" pitchFamily="34" charset="0"/>
              </a:rPr>
              <a:t>Write an idea or topic that you </a:t>
            </a:r>
            <a:r>
              <a:rPr lang="en-US" sz="2800" b="1" i="0" u="none" strike="noStrike" baseline="0" dirty="0">
                <a:solidFill>
                  <a:srgbClr val="000000"/>
                </a:solidFill>
                <a:latin typeface="Calibri" panose="020F0502020204030204" pitchFamily="34" charset="0"/>
              </a:rPr>
              <a:t>K</a:t>
            </a:r>
            <a:r>
              <a:rPr lang="en-US" sz="2800" b="0" i="0" u="none" strike="noStrike" baseline="0" dirty="0">
                <a:solidFill>
                  <a:srgbClr val="000000"/>
                </a:solidFill>
                <a:latin typeface="Calibri" panose="020F0502020204030204" pitchFamily="34" charset="0"/>
              </a:rPr>
              <a:t>now about “Entrepreneurship”. </a:t>
            </a:r>
          </a:p>
          <a:p>
            <a:pPr marL="1428750" lvl="2" indent="-514350">
              <a:buFont typeface="Arial" panose="020B0604020202020204" pitchFamily="34" charset="0"/>
              <a:buChar char="•"/>
            </a:pPr>
            <a:r>
              <a:rPr lang="en-US" sz="2800" b="0" i="0" u="none" strike="noStrike" baseline="0" dirty="0">
                <a:solidFill>
                  <a:srgbClr val="000000"/>
                </a:solidFill>
                <a:latin typeface="Calibri" panose="020F0502020204030204" pitchFamily="34" charset="0"/>
              </a:rPr>
              <a:t>Write an idea or topic that you </a:t>
            </a:r>
            <a:r>
              <a:rPr lang="en-US" sz="2800" b="1" i="0" u="none" strike="noStrike" baseline="0" dirty="0">
                <a:solidFill>
                  <a:srgbClr val="000000"/>
                </a:solidFill>
                <a:latin typeface="Calibri" panose="020F0502020204030204" pitchFamily="34" charset="0"/>
              </a:rPr>
              <a:t>W</a:t>
            </a:r>
            <a:r>
              <a:rPr lang="en-US" sz="2800" b="0" i="0" u="none" strike="noStrike" baseline="0" dirty="0">
                <a:solidFill>
                  <a:srgbClr val="000000"/>
                </a:solidFill>
                <a:latin typeface="Calibri" panose="020F0502020204030204" pitchFamily="34" charset="0"/>
              </a:rPr>
              <a:t>ant to Know about “Entrepreneurship”. </a:t>
            </a:r>
            <a:endParaRPr lang="en-US" sz="2800" dirty="0">
              <a:solidFill>
                <a:srgbClr val="000000"/>
              </a:solidFill>
              <a:latin typeface="Calibri" panose="020F0502020204030204" pitchFamily="34" charset="0"/>
            </a:endParaRPr>
          </a:p>
          <a:p>
            <a:pPr marL="971550" lvl="1" indent="-514350">
              <a:buFont typeface="+mj-lt"/>
              <a:buAutoNum type="alphaLcPeriod"/>
            </a:pPr>
            <a:r>
              <a:rPr lang="en-US" sz="2800" b="0" i="0" u="none" strike="noStrike" baseline="0" dirty="0">
                <a:solidFill>
                  <a:srgbClr val="000000"/>
                </a:solidFill>
                <a:latin typeface="Calibri" panose="020F0502020204030204" pitchFamily="34" charset="0"/>
              </a:rPr>
              <a:t>Provide guide questions to help the CES members recall their knowledge about “Entrepreneurship” or reflect on topics that they want to know: </a:t>
            </a:r>
          </a:p>
          <a:p>
            <a:pPr marL="1428750" lvl="2" indent="-514350">
              <a:buFont typeface="Arial" panose="020B0604020202020204" pitchFamily="34" charset="0"/>
              <a:buChar char="•"/>
            </a:pPr>
            <a:r>
              <a:rPr lang="en-US" sz="2800" b="0" i="0" u="none" strike="noStrike" baseline="0" dirty="0">
                <a:solidFill>
                  <a:srgbClr val="000000"/>
                </a:solidFill>
                <a:latin typeface="Calibri" panose="020F0502020204030204" pitchFamily="34" charset="0"/>
              </a:rPr>
              <a:t>What comes to mind right away when you hear the word “Entrepreneurship”? </a:t>
            </a:r>
          </a:p>
          <a:p>
            <a:pPr marL="1371600" lvl="2" indent="-457200">
              <a:buFont typeface="Arial" panose="020B0604020202020204" pitchFamily="34" charset="0"/>
              <a:buChar char="•"/>
            </a:pPr>
            <a:r>
              <a:rPr lang="en-US" sz="2800" b="0" i="0" u="none" strike="noStrike" baseline="0" dirty="0">
                <a:solidFill>
                  <a:srgbClr val="000000"/>
                </a:solidFill>
                <a:latin typeface="Calibri" panose="020F0502020204030204" pitchFamily="34" charset="0"/>
              </a:rPr>
              <a:t>What do you think is its main objective/s or purpose? </a:t>
            </a:r>
          </a:p>
          <a:p>
            <a:pPr marL="1371600" lvl="2" indent="-457200">
              <a:buFont typeface="Arial" panose="020B0604020202020204" pitchFamily="34" charset="0"/>
              <a:buChar char="•"/>
            </a:pPr>
            <a:r>
              <a:rPr lang="en-US" sz="2800" b="0" i="0" u="none" strike="noStrike" baseline="0" dirty="0">
                <a:solidFill>
                  <a:srgbClr val="000000"/>
                </a:solidFill>
                <a:latin typeface="Calibri" panose="020F0502020204030204" pitchFamily="34" charset="0"/>
              </a:rPr>
              <a:t>What are possible components or practices that contribute to achieving the objective/s? </a:t>
            </a:r>
          </a:p>
          <a:p>
            <a:pPr marL="971550" lvl="1" indent="-514350">
              <a:buFont typeface="+mj-lt"/>
              <a:buAutoNum type="alphaLcPeriod"/>
            </a:pPr>
            <a:r>
              <a:rPr lang="en-US" sz="2800" b="0" i="0" u="none" strike="noStrike" baseline="0" dirty="0">
                <a:solidFill>
                  <a:srgbClr val="000000"/>
                </a:solidFill>
                <a:latin typeface="Calibri" panose="020F0502020204030204" pitchFamily="34" charset="0"/>
              </a:rPr>
              <a:t>Remind the CES members to use one meta card per idea or topic. They can write as many ideas or topics that they can think of within the allotted time. </a:t>
            </a:r>
          </a:p>
          <a:p>
            <a:endParaRPr lang="en-PH"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9097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85BD-D804-9CCC-5444-E6D361A9765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B6038C7-B4E5-631F-3936-EBD6F2079E2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6F2E6A8-94EB-7FE9-C6DD-28F1ECB7C3DA}"/>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B9316AF5-1C29-B53D-CBA8-AD35465333A5}"/>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C5E020D-694F-CE07-03FF-D600761F9B9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FFBFC093-88C9-9670-41DA-C48D7EC33F8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1510DE16-AC4A-AE79-A96A-32748E22EA0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D1A5B92-024A-46A7-0BF4-2F056C815BB4}"/>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4A86C4F7-1EAA-F58D-5C2F-4D668E0AB082}"/>
              </a:ext>
            </a:extLst>
          </p:cNvPr>
          <p:cNvSpPr txBox="1"/>
          <p:nvPr/>
        </p:nvSpPr>
        <p:spPr>
          <a:xfrm>
            <a:off x="685800" y="1790700"/>
            <a:ext cx="17339856" cy="1477328"/>
          </a:xfrm>
          <a:prstGeom prst="rect">
            <a:avLst/>
          </a:prstGeom>
          <a:noFill/>
        </p:spPr>
        <p:txBody>
          <a:bodyPr wrap="square">
            <a:spAutoFit/>
          </a:bodyPr>
          <a:lstStyle/>
          <a:p>
            <a:pPr marL="342900" indent="-342900">
              <a:buFont typeface="+mj-lt"/>
              <a:buAutoNum type="arabicPeriod" startAt="4"/>
            </a:pPr>
            <a:r>
              <a:rPr lang="en-US" sz="3000" b="0" i="0" u="none" strike="noStrike" baseline="0" dirty="0">
                <a:solidFill>
                  <a:srgbClr val="000000"/>
                </a:solidFill>
                <a:latin typeface="Calibri" panose="020F0502020204030204" pitchFamily="34" charset="0"/>
              </a:rPr>
              <a:t>As the CES facilitator, prepare a board or wall where the CES members can post their meta cards. Prepare a space for “what I </a:t>
            </a:r>
            <a:r>
              <a:rPr lang="en-US" sz="3000" b="1" i="0" u="none" strike="noStrike" baseline="0" dirty="0">
                <a:solidFill>
                  <a:srgbClr val="000000"/>
                </a:solidFill>
                <a:latin typeface="Calibri" panose="020F0502020204030204" pitchFamily="34" charset="0"/>
              </a:rPr>
              <a:t>K</a:t>
            </a:r>
            <a:r>
              <a:rPr lang="en-US" sz="3000" b="0" i="0" u="none" strike="noStrike" baseline="0" dirty="0">
                <a:solidFill>
                  <a:srgbClr val="000000"/>
                </a:solidFill>
                <a:latin typeface="Calibri" panose="020F0502020204030204" pitchFamily="34" charset="0"/>
              </a:rPr>
              <a:t>now,” “</a:t>
            </a:r>
            <a:r>
              <a:rPr lang="en-US" sz="3000" b="1" i="0" u="none" strike="noStrike" baseline="0" dirty="0">
                <a:solidFill>
                  <a:srgbClr val="000000"/>
                </a:solidFill>
                <a:latin typeface="Calibri" panose="020F0502020204030204" pitchFamily="34" charset="0"/>
              </a:rPr>
              <a:t>W</a:t>
            </a:r>
            <a:r>
              <a:rPr lang="en-US" sz="3000" b="0" i="0" u="none" strike="noStrike" baseline="0" dirty="0">
                <a:solidFill>
                  <a:srgbClr val="000000"/>
                </a:solidFill>
                <a:latin typeface="Calibri" panose="020F0502020204030204" pitchFamily="34" charset="0"/>
              </a:rPr>
              <a:t>ant to Know,” and “what I </a:t>
            </a:r>
            <a:r>
              <a:rPr lang="en-US" sz="3000" b="1" i="0" u="none" strike="noStrike" baseline="0" dirty="0">
                <a:solidFill>
                  <a:srgbClr val="000000"/>
                </a:solidFill>
                <a:latin typeface="Calibri" panose="020F0502020204030204" pitchFamily="34" charset="0"/>
              </a:rPr>
              <a:t>L</a:t>
            </a:r>
            <a:r>
              <a:rPr lang="en-US" sz="3000" b="0" i="0" u="none" strike="noStrike" baseline="0" dirty="0">
                <a:solidFill>
                  <a:srgbClr val="000000"/>
                </a:solidFill>
                <a:latin typeface="Calibri" panose="020F0502020204030204" pitchFamily="34" charset="0"/>
              </a:rPr>
              <a:t>earned” (to be filled out at the end of the CES). </a:t>
            </a:r>
          </a:p>
          <a:p>
            <a:pPr marL="342900" indent="-342900">
              <a:buFont typeface="+mj-lt"/>
              <a:buAutoNum type="arabicPeriod" startAt="4"/>
            </a:pPr>
            <a:r>
              <a:rPr lang="en-US" sz="3000" b="0" i="0" u="none" strike="noStrike" baseline="0" dirty="0">
                <a:solidFill>
                  <a:srgbClr val="000000"/>
                </a:solidFill>
                <a:latin typeface="Calibri" panose="020F0502020204030204" pitchFamily="34" charset="0"/>
              </a:rPr>
              <a:t>Ask the CES members to post their meta cards on the board or wall (3-5 minutes per group). </a:t>
            </a:r>
          </a:p>
        </p:txBody>
      </p:sp>
      <p:pic>
        <p:nvPicPr>
          <p:cNvPr id="14" name="Picture 13">
            <a:extLst>
              <a:ext uri="{FF2B5EF4-FFF2-40B4-BE49-F238E27FC236}">
                <a16:creationId xmlns:a16="http://schemas.microsoft.com/office/drawing/2014/main" id="{7B36BD7B-F211-7DF6-3A56-A66D4B8E007B}"/>
              </a:ext>
            </a:extLst>
          </p:cNvPr>
          <p:cNvPicPr>
            <a:picLocks noChangeAspect="1"/>
          </p:cNvPicPr>
          <p:nvPr/>
        </p:nvPicPr>
        <p:blipFill>
          <a:blip r:embed="rId7"/>
          <a:stretch>
            <a:fillRect/>
          </a:stretch>
        </p:blipFill>
        <p:spPr>
          <a:xfrm>
            <a:off x="3185406" y="3326785"/>
            <a:ext cx="11917188" cy="6358372"/>
          </a:xfrm>
          <a:prstGeom prst="rect">
            <a:avLst/>
          </a:prstGeom>
        </p:spPr>
      </p:pic>
    </p:spTree>
    <p:extLst>
      <p:ext uri="{BB962C8B-B14F-4D97-AF65-F5344CB8AC3E}">
        <p14:creationId xmlns:p14="http://schemas.microsoft.com/office/powerpoint/2010/main" val="91683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C45B-AFCA-8310-90FA-C171392167E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563AFE6-6F82-1EBF-808D-BC61021ADB5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878738F-1F59-AB2B-CE3A-F7CDE85C5023}"/>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66FBC6F8-97C3-2D98-6CE0-76322A04D224}"/>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05DBB09F-3444-28D5-BAFB-780F7B3049C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0B485244-A70E-33DC-2E8F-CDFF19FA1EA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00854F92-0048-A322-7D15-324AB1D342C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388431D-CF70-36BB-266F-DC42A2980F42}"/>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CA5BD24E-6563-D853-FAF0-1DAAB10DEA1D}"/>
              </a:ext>
            </a:extLst>
          </p:cNvPr>
          <p:cNvSpPr txBox="1"/>
          <p:nvPr/>
        </p:nvSpPr>
        <p:spPr>
          <a:xfrm>
            <a:off x="914400" y="3047028"/>
            <a:ext cx="16459199" cy="3862596"/>
          </a:xfrm>
          <a:prstGeom prst="rect">
            <a:avLst/>
          </a:prstGeom>
          <a:noFill/>
        </p:spPr>
        <p:txBody>
          <a:bodyPr wrap="square">
            <a:spAutoFit/>
          </a:bodyPr>
          <a:lstStyle/>
          <a:p>
            <a:pPr algn="l"/>
            <a:r>
              <a:rPr lang="en-PH" sz="3500" b="1" i="1" u="none" strike="noStrike" baseline="0" dirty="0">
                <a:latin typeface="Calibri-BoldItalic"/>
              </a:rPr>
              <a:t>Analysis</a:t>
            </a:r>
          </a:p>
          <a:p>
            <a:pPr algn="l"/>
            <a:r>
              <a:rPr lang="en-PH" sz="3500" b="0" i="0" u="none" strike="noStrike" baseline="0" dirty="0">
                <a:latin typeface="Calibri" panose="020F0502020204030204" pitchFamily="34" charset="0"/>
              </a:rPr>
              <a:t>[Total: 15 minutes]</a:t>
            </a:r>
          </a:p>
          <a:p>
            <a:pPr algn="l"/>
            <a:endParaRPr lang="en-PH" sz="3500" b="0" i="0" u="none" strike="noStrike" baseline="0" dirty="0">
              <a:latin typeface="Calibri" panose="020F0502020204030204" pitchFamily="34" charset="0"/>
            </a:endParaRPr>
          </a:p>
          <a:p>
            <a:pPr algn="l"/>
            <a:r>
              <a:rPr lang="en-US" sz="3500" b="0" i="0" u="none" strike="noStrike" baseline="0" dirty="0">
                <a:latin typeface="Calibri" panose="020F0502020204030204" pitchFamily="34" charset="0"/>
              </a:rPr>
              <a:t>Discuss the following with the CES members:</a:t>
            </a:r>
          </a:p>
          <a:p>
            <a:pPr algn="l"/>
            <a:r>
              <a:rPr lang="en-US" sz="3500" b="0" i="0" u="none" strike="noStrike" baseline="0" dirty="0">
                <a:latin typeface="Calibri" panose="020F0502020204030204" pitchFamily="34" charset="0"/>
              </a:rPr>
              <a:t>1. What are the common ideas or topics among the responses?</a:t>
            </a:r>
          </a:p>
          <a:p>
            <a:pPr algn="l"/>
            <a:r>
              <a:rPr lang="en-US" sz="3500" b="0" i="0" u="none" strike="noStrike" baseline="0" dirty="0">
                <a:latin typeface="Calibri" panose="020F0502020204030204" pitchFamily="34" charset="0"/>
              </a:rPr>
              <a:t>2. Are there any gaps or misconceptions? What are these?</a:t>
            </a:r>
          </a:p>
          <a:p>
            <a:pPr algn="l"/>
            <a:r>
              <a:rPr lang="en-US" sz="3500" b="0" i="0" u="none" strike="noStrike" baseline="0" dirty="0">
                <a:latin typeface="Calibri" panose="020F0502020204030204" pitchFamily="34" charset="0"/>
              </a:rPr>
              <a:t>3. How do you think these ideas or concepts support the ALS Learning Strand 4?</a:t>
            </a:r>
            <a:endParaRPr lang="en-PH" sz="3500" dirty="0"/>
          </a:p>
        </p:txBody>
      </p:sp>
    </p:spTree>
    <p:extLst>
      <p:ext uri="{BB962C8B-B14F-4D97-AF65-F5344CB8AC3E}">
        <p14:creationId xmlns:p14="http://schemas.microsoft.com/office/powerpoint/2010/main" val="284992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C26E-5A68-F6CC-ECD4-6DC13B389DE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9DE60FA-784E-05C1-AD00-1AA75297887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3B0B8AA-A45C-738C-EC27-262C02DCEFF9}"/>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81EB3AED-4689-0CD5-932D-3E6AC448CE17}"/>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47A9681B-0D6D-7000-9D58-CB76E355010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9B20FB5-8EAF-BFCA-709C-8FCE9735E25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B732B0B0-1E11-F80B-4BDE-8BC72064198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89659FF-5CEB-0E29-A89C-D424DFD47ADF}"/>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BFC16AE4-CFE7-AE2E-8E0D-9929602E766C}"/>
              </a:ext>
            </a:extLst>
          </p:cNvPr>
          <p:cNvSpPr txBox="1"/>
          <p:nvPr/>
        </p:nvSpPr>
        <p:spPr>
          <a:xfrm>
            <a:off x="762000" y="2628900"/>
            <a:ext cx="5791199" cy="4031873"/>
          </a:xfrm>
          <a:prstGeom prst="rect">
            <a:avLst/>
          </a:prstGeom>
          <a:noFill/>
        </p:spPr>
        <p:txBody>
          <a:bodyPr wrap="square">
            <a:spAutoFit/>
          </a:bodyPr>
          <a:lstStyle/>
          <a:p>
            <a:pPr algn="l"/>
            <a:r>
              <a:rPr lang="en-PH" sz="3200" b="1" i="1" u="none" strike="noStrike" baseline="0" dirty="0"/>
              <a:t>Abstraction</a:t>
            </a:r>
          </a:p>
          <a:p>
            <a:pPr algn="l"/>
            <a:r>
              <a:rPr lang="en-PH" sz="3200" b="0" i="0" u="none" strike="noStrike" baseline="0" dirty="0"/>
              <a:t>[Total: 25 minutes]</a:t>
            </a:r>
          </a:p>
          <a:p>
            <a:pPr algn="l"/>
            <a:endParaRPr lang="en-PH" sz="3200" b="0" i="0" u="none" strike="noStrike" baseline="0" dirty="0"/>
          </a:p>
          <a:p>
            <a:pPr marL="514350" indent="-514350" algn="l">
              <a:buFont typeface="+mj-lt"/>
              <a:buAutoNum type="arabicPeriod"/>
            </a:pPr>
            <a:r>
              <a:rPr lang="en-US" sz="3200" b="0" i="0" u="none" strike="noStrike" baseline="0" dirty="0"/>
              <a:t>Building on the output, explain the key features of </a:t>
            </a:r>
            <a:r>
              <a:rPr lang="en-US" sz="3200" b="0" i="1" u="none" strike="noStrike" baseline="0" dirty="0"/>
              <a:t>Be Your Own Boss </a:t>
            </a:r>
            <a:r>
              <a:rPr lang="en-US" sz="3200" b="0" i="0" u="none" strike="noStrike" baseline="0" dirty="0"/>
              <a:t>and how they support the DepEd ALS Learning Strand 4.</a:t>
            </a:r>
            <a:endParaRPr lang="en-PH" sz="3200" dirty="0"/>
          </a:p>
        </p:txBody>
      </p:sp>
      <p:pic>
        <p:nvPicPr>
          <p:cNvPr id="11" name="Picture 10">
            <a:extLst>
              <a:ext uri="{FF2B5EF4-FFF2-40B4-BE49-F238E27FC236}">
                <a16:creationId xmlns:a16="http://schemas.microsoft.com/office/drawing/2014/main" id="{F55F6052-F7C3-D759-5433-3E9A64AF0148}"/>
              </a:ext>
            </a:extLst>
          </p:cNvPr>
          <p:cNvPicPr>
            <a:picLocks noChangeAspect="1"/>
          </p:cNvPicPr>
          <p:nvPr/>
        </p:nvPicPr>
        <p:blipFill>
          <a:blip r:embed="rId7"/>
          <a:stretch>
            <a:fillRect/>
          </a:stretch>
        </p:blipFill>
        <p:spPr>
          <a:xfrm>
            <a:off x="7996539" y="852527"/>
            <a:ext cx="8566512" cy="5354070"/>
          </a:xfrm>
          <a:prstGeom prst="rect">
            <a:avLst/>
          </a:prstGeom>
        </p:spPr>
      </p:pic>
      <p:pic>
        <p:nvPicPr>
          <p:cNvPr id="14" name="Picture 13">
            <a:extLst>
              <a:ext uri="{FF2B5EF4-FFF2-40B4-BE49-F238E27FC236}">
                <a16:creationId xmlns:a16="http://schemas.microsoft.com/office/drawing/2014/main" id="{C71BB6A7-F081-2D00-8EA9-5EF19DDFF986}"/>
              </a:ext>
            </a:extLst>
          </p:cNvPr>
          <p:cNvPicPr>
            <a:picLocks noChangeAspect="1"/>
          </p:cNvPicPr>
          <p:nvPr/>
        </p:nvPicPr>
        <p:blipFill>
          <a:blip r:embed="rId8"/>
          <a:stretch>
            <a:fillRect/>
          </a:stretch>
        </p:blipFill>
        <p:spPr>
          <a:xfrm>
            <a:off x="7996539" y="6134100"/>
            <a:ext cx="8566513" cy="3026712"/>
          </a:xfrm>
          <a:prstGeom prst="rect">
            <a:avLst/>
          </a:prstGeom>
        </p:spPr>
      </p:pic>
    </p:spTree>
    <p:extLst>
      <p:ext uri="{BB962C8B-B14F-4D97-AF65-F5344CB8AC3E}">
        <p14:creationId xmlns:p14="http://schemas.microsoft.com/office/powerpoint/2010/main" val="117519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FA0C-867F-C67A-BBFE-622DA970A0F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6D41BC6-377B-F718-4031-6E6529D8DBD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9BC43B0-F282-E079-7D69-EA6F24231BD7}"/>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0B90CB1F-AB6A-5686-601A-37F77149BC4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13E3E3B-F02F-A3E2-E29B-87217AD39F1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1CF6E0C-32B8-9644-20F8-E17A762B3DE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5E4064FE-B6AE-491C-7C84-7354D33B2F3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C95A14C-9DF5-3DC1-0E70-3E2F079C5F10}"/>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1" name="TextBox 10">
            <a:extLst>
              <a:ext uri="{FF2B5EF4-FFF2-40B4-BE49-F238E27FC236}">
                <a16:creationId xmlns:a16="http://schemas.microsoft.com/office/drawing/2014/main" id="{0FFC8E79-438B-60E8-89EC-63D46AD47A44}"/>
              </a:ext>
            </a:extLst>
          </p:cNvPr>
          <p:cNvSpPr txBox="1"/>
          <p:nvPr/>
        </p:nvSpPr>
        <p:spPr>
          <a:xfrm>
            <a:off x="14698724" y="2933700"/>
            <a:ext cx="3242857" cy="3785652"/>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Following the presentation, ask the CES members to revisit their KW(L) chart output, in preparation for the following section. </a:t>
            </a:r>
          </a:p>
        </p:txBody>
      </p:sp>
      <p:pic>
        <p:nvPicPr>
          <p:cNvPr id="13" name="Picture 12">
            <a:extLst>
              <a:ext uri="{FF2B5EF4-FFF2-40B4-BE49-F238E27FC236}">
                <a16:creationId xmlns:a16="http://schemas.microsoft.com/office/drawing/2014/main" id="{7653F80C-0BAE-ED39-E75D-2E9DF6D4E5E1}"/>
              </a:ext>
            </a:extLst>
          </p:cNvPr>
          <p:cNvPicPr>
            <a:picLocks noChangeAspect="1"/>
          </p:cNvPicPr>
          <p:nvPr/>
        </p:nvPicPr>
        <p:blipFill>
          <a:blip r:embed="rId7"/>
          <a:srcRect l="47512" t="21874" r="1861"/>
          <a:stretch/>
        </p:blipFill>
        <p:spPr>
          <a:xfrm>
            <a:off x="9200029" y="1387845"/>
            <a:ext cx="5105400" cy="8229724"/>
          </a:xfrm>
          <a:prstGeom prst="rect">
            <a:avLst/>
          </a:prstGeom>
        </p:spPr>
      </p:pic>
      <p:sp>
        <p:nvSpPr>
          <p:cNvPr id="38" name="Arrow: Right 37">
            <a:extLst>
              <a:ext uri="{FF2B5EF4-FFF2-40B4-BE49-F238E27FC236}">
                <a16:creationId xmlns:a16="http://schemas.microsoft.com/office/drawing/2014/main" id="{D7231F36-8B58-6BED-490A-4765CFEA9230}"/>
              </a:ext>
            </a:extLst>
          </p:cNvPr>
          <p:cNvSpPr/>
          <p:nvPr/>
        </p:nvSpPr>
        <p:spPr>
          <a:xfrm>
            <a:off x="5486400" y="1118185"/>
            <a:ext cx="3617258" cy="788640"/>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solidFill>
                  <a:schemeClr val="bg1"/>
                </a:solidFill>
                <a:latin typeface="Calibri" panose="020F0502020204030204" pitchFamily="34" charset="0"/>
              </a:rPr>
              <a:t>LEARNING COMPETENCIES</a:t>
            </a:r>
          </a:p>
        </p:txBody>
      </p:sp>
      <p:grpSp>
        <p:nvGrpSpPr>
          <p:cNvPr id="40" name="Group 39">
            <a:extLst>
              <a:ext uri="{FF2B5EF4-FFF2-40B4-BE49-F238E27FC236}">
                <a16:creationId xmlns:a16="http://schemas.microsoft.com/office/drawing/2014/main" id="{85219D7A-480A-847B-E360-6979D22E4D6B}"/>
              </a:ext>
            </a:extLst>
          </p:cNvPr>
          <p:cNvGrpSpPr/>
          <p:nvPr/>
        </p:nvGrpSpPr>
        <p:grpSpPr>
          <a:xfrm>
            <a:off x="304800" y="2422889"/>
            <a:ext cx="8501934" cy="1914701"/>
            <a:chOff x="328692" y="1858875"/>
            <a:chExt cx="8501934" cy="1914701"/>
          </a:xfrm>
        </p:grpSpPr>
        <p:pic>
          <p:nvPicPr>
            <p:cNvPr id="9" name="Picture 8">
              <a:extLst>
                <a:ext uri="{FF2B5EF4-FFF2-40B4-BE49-F238E27FC236}">
                  <a16:creationId xmlns:a16="http://schemas.microsoft.com/office/drawing/2014/main" id="{553AB8D1-0A45-E067-83DE-A3623A1CEDC7}"/>
                </a:ext>
              </a:extLst>
            </p:cNvPr>
            <p:cNvPicPr>
              <a:picLocks noChangeAspect="1"/>
            </p:cNvPicPr>
            <p:nvPr/>
          </p:nvPicPr>
          <p:blipFill>
            <a:blip r:embed="rId7"/>
            <a:srcRect l="877" t="491" r="1251" b="78408"/>
            <a:stretch/>
          </p:blipFill>
          <p:spPr>
            <a:xfrm>
              <a:off x="328692" y="1858875"/>
              <a:ext cx="8501934" cy="1914701"/>
            </a:xfrm>
            <a:prstGeom prst="rect">
              <a:avLst/>
            </a:prstGeom>
            <a:ln>
              <a:solidFill>
                <a:schemeClr val="tx1"/>
              </a:solidFill>
            </a:ln>
          </p:spPr>
        </p:pic>
        <p:sp>
          <p:nvSpPr>
            <p:cNvPr id="39" name="Rectangle 38">
              <a:extLst>
                <a:ext uri="{FF2B5EF4-FFF2-40B4-BE49-F238E27FC236}">
                  <a16:creationId xmlns:a16="http://schemas.microsoft.com/office/drawing/2014/main" id="{AC18A07F-49A1-F1B6-5B25-96642F31CDA8}"/>
                </a:ext>
              </a:extLst>
            </p:cNvPr>
            <p:cNvSpPr/>
            <p:nvPr/>
          </p:nvSpPr>
          <p:spPr>
            <a:xfrm>
              <a:off x="4602071" y="3543300"/>
              <a:ext cx="2332129" cy="230276"/>
            </a:xfrm>
            <a:prstGeom prst="rect">
              <a:avLst/>
            </a:prstGeom>
            <a:solidFill>
              <a:srgbClr val="92D050">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57251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FBA6A-402C-8264-6AC5-A4DC817FCB83}"/>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3697AD5-9D71-0C22-36F6-E8F62E48CD6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B95B852-CACC-80CB-3D25-075AEAB8932B}"/>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E9A2A0E3-6BDB-8A1D-5CC1-B046B5CC6914}"/>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1BD27702-48C2-214D-8057-CE2C4702E09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66AB8AE9-B7B1-B9B6-4C40-2DA05EBD537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75A12440-BCA4-27F5-4186-8761E7D6188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03907CA2-DFA4-D382-4225-103D131C57D8}"/>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B414549-4827-E9F2-7274-94DAC5A9DAB5}"/>
              </a:ext>
            </a:extLst>
          </p:cNvPr>
          <p:cNvSpPr txBox="1"/>
          <p:nvPr/>
        </p:nvSpPr>
        <p:spPr>
          <a:xfrm>
            <a:off x="1295400" y="2227461"/>
            <a:ext cx="148590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pPr marL="514350" indent="-514350">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fill the "What I Learned" section of the KWL chart with ALS Learning Strand 4 competencies from the earlier activity (15 minutes).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Write each competency on a meta card and post it on a wall or board.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Synthesize responses by linking them to tagged competencies in the Be Your Own Boss Facilitator’s Guide (5 minutes per group). Note that not all tagged competencies may surface during the CES. Assure members that this is expected and that they will get more familiar with other competencies as they go throughout the sessions. </a:t>
            </a:r>
          </a:p>
        </p:txBody>
      </p:sp>
    </p:spTree>
    <p:extLst>
      <p:ext uri="{BB962C8B-B14F-4D97-AF65-F5344CB8AC3E}">
        <p14:creationId xmlns:p14="http://schemas.microsoft.com/office/powerpoint/2010/main" val="35895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187C-B915-4914-F542-BE22A0763AC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F8DCD61-7ABE-0A9C-3E0E-C9AFA66859C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48FA23E2-68FD-B760-E824-9A620EE7B98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69FAFD33-E33B-CF85-4608-FA22110E72E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BF9C0749-ACEE-7B43-5DF6-6B9DD472A61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E24DEB8-C317-0A4F-CFC1-961522060D6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D90EA4BD-A34E-3139-EB2A-C17A758F769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ECEA4D3-0A05-F3B4-2484-4FFBCDF228F2}"/>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CA6A173D-9459-B2E7-A7BF-48BDF2E6B4C5}"/>
              </a:ext>
            </a:extLst>
          </p:cNvPr>
          <p:cNvSpPr txBox="1"/>
          <p:nvPr/>
        </p:nvSpPr>
        <p:spPr>
          <a:xfrm>
            <a:off x="1066800" y="2447145"/>
            <a:ext cx="15849600" cy="5478423"/>
          </a:xfrm>
          <a:prstGeom prst="rect">
            <a:avLst/>
          </a:prstGeom>
          <a:noFill/>
        </p:spPr>
        <p:txBody>
          <a:bodyPr wrap="square">
            <a:spAutoFit/>
          </a:bodyPr>
          <a:lstStyle/>
          <a:p>
            <a:r>
              <a:rPr lang="en-PH" sz="3500" b="1" i="1" dirty="0">
                <a:solidFill>
                  <a:srgbClr val="000000"/>
                </a:solidFill>
                <a:latin typeface="Calibri" panose="020F0502020204030204" pitchFamily="34" charset="0"/>
              </a:rPr>
              <a:t>Closing </a:t>
            </a:r>
            <a:endParaRPr lang="en-PH" sz="3500" dirty="0">
              <a:solidFill>
                <a:srgbClr val="000000"/>
              </a:solidFill>
              <a:latin typeface="Calibri" panose="020F0502020204030204" pitchFamily="34" charset="0"/>
            </a:endParaRPr>
          </a:p>
          <a:p>
            <a:r>
              <a:rPr lang="en-PH" sz="3500" dirty="0">
                <a:solidFill>
                  <a:srgbClr val="000000"/>
                </a:solidFill>
                <a:latin typeface="Calibri" panose="020F0502020204030204" pitchFamily="34" charset="0"/>
              </a:rPr>
              <a:t>[Total: 5 minutes] </a:t>
            </a:r>
            <a:endParaRPr lang="en-PH" sz="3500" dirty="0"/>
          </a:p>
          <a:p>
            <a:pPr algn="l"/>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If necessary, identify the topic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Emphasize that they are helping improve the situation of the out-of-school youth and adult learners in the Philippines by their attendance in the session/s. </a:t>
            </a:r>
          </a:p>
        </p:txBody>
      </p:sp>
    </p:spTree>
    <p:extLst>
      <p:ext uri="{BB962C8B-B14F-4D97-AF65-F5344CB8AC3E}">
        <p14:creationId xmlns:p14="http://schemas.microsoft.com/office/powerpoint/2010/main" val="18671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 name="Freeform 5"/>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6" name="TextBox 6"/>
          <p:cNvSpPr txBox="1"/>
          <p:nvPr/>
        </p:nvSpPr>
        <p:spPr>
          <a:xfrm>
            <a:off x="412972" y="143842"/>
            <a:ext cx="6873477" cy="733919"/>
          </a:xfrm>
          <a:prstGeom prst="rect">
            <a:avLst/>
          </a:prstGeom>
        </p:spPr>
        <p:txBody>
          <a:bodyPr lIns="0" tIns="0" rIns="0" bIns="0" rtlCol="0" anchor="t">
            <a:spAutoFit/>
          </a:bodyPr>
          <a:lstStyle/>
          <a:p>
            <a:pPr algn="ctr">
              <a:lnSpc>
                <a:spcPts val="6299"/>
              </a:lnSpc>
            </a:pPr>
            <a:r>
              <a:rPr lang="en-US" sz="4500" b="1" dirty="0">
                <a:solidFill>
                  <a:srgbClr val="FFFFFF"/>
                </a:solidFill>
                <a:latin typeface="Century Gothic" panose="020B0502020202020204" pitchFamily="34" charset="0"/>
                <a:ea typeface="Garet ExtraBold"/>
                <a:cs typeface="Garet ExtraBold"/>
                <a:sym typeface="Garet ExtraBold"/>
              </a:rPr>
              <a:t>PRESENTATION FLOW</a:t>
            </a:r>
          </a:p>
        </p:txBody>
      </p:sp>
      <p:sp>
        <p:nvSpPr>
          <p:cNvPr id="7" name="Google Shape;62;p14">
            <a:extLst>
              <a:ext uri="{FF2B5EF4-FFF2-40B4-BE49-F238E27FC236}">
                <a16:creationId xmlns:a16="http://schemas.microsoft.com/office/drawing/2014/main" id="{06EA8682-95F9-06A6-3FC9-BAF6C828CF9D}"/>
              </a:ext>
            </a:extLst>
          </p:cNvPr>
          <p:cNvSpPr txBox="1">
            <a:spLocks noGrp="1"/>
          </p:cNvSpPr>
          <p:nvPr/>
        </p:nvSpPr>
        <p:spPr>
          <a:xfrm>
            <a:off x="571500" y="1866900"/>
            <a:ext cx="17145000" cy="60351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1003300" lvl="0" indent="-914400" algn="l" rtl="0">
              <a:spcBef>
                <a:spcPts val="1000"/>
              </a:spcBef>
              <a:spcAft>
                <a:spcPts val="0"/>
              </a:spcAft>
              <a:buClr>
                <a:schemeClr val="dk1"/>
              </a:buClr>
              <a:buSzPts val="2200"/>
              <a:buAutoNum type="arabicPeriod"/>
            </a:pPr>
            <a:r>
              <a:rPr lang="en" sz="4500" dirty="0">
                <a:solidFill>
                  <a:schemeClr val="tx1"/>
                </a:solidFill>
                <a:highlight>
                  <a:srgbClr val="FFFFFF"/>
                </a:highlight>
                <a:latin typeface="+mj-lt"/>
                <a:sym typeface="Josefin Sans"/>
              </a:rPr>
              <a:t>Purpose of the CES Guide</a:t>
            </a:r>
            <a:endParaRPr lang="en" sz="4500" dirty="0">
              <a:solidFill>
                <a:schemeClr val="tx1"/>
              </a:solidFill>
              <a:highlight>
                <a:srgbClr val="FFFFFF"/>
              </a:highlight>
              <a:latin typeface="+mj-lt"/>
            </a:endParaRPr>
          </a:p>
          <a:p>
            <a:pPr marL="1003300" lvl="0" indent="-914400" algn="l" rtl="0">
              <a:spcBef>
                <a:spcPts val="1000"/>
              </a:spcBef>
              <a:spcAft>
                <a:spcPts val="0"/>
              </a:spcAft>
              <a:buClr>
                <a:schemeClr val="dk1"/>
              </a:buClr>
              <a:buSzPts val="2200"/>
              <a:buAutoNum type="arabicPeriod"/>
            </a:pPr>
            <a:r>
              <a:rPr lang="en" sz="4500" dirty="0">
                <a:solidFill>
                  <a:schemeClr val="tx1"/>
                </a:solidFill>
                <a:highlight>
                  <a:srgbClr val="FFFFFF"/>
                </a:highlight>
                <a:latin typeface="+mj-lt"/>
                <a:sym typeface="Josefin Sans"/>
              </a:rPr>
              <a:t>Parts of the CES guide</a:t>
            </a:r>
            <a:endParaRPr lang="en" sz="4500" dirty="0">
              <a:solidFill>
                <a:schemeClr val="tx1"/>
              </a:solidFill>
              <a:highlight>
                <a:srgbClr val="FFFFFF"/>
              </a:highlight>
              <a:latin typeface="+mj-lt"/>
            </a:endParaRPr>
          </a:p>
          <a:p>
            <a:pPr marL="1003300" lvl="0" indent="-914400" algn="l" rtl="0">
              <a:spcBef>
                <a:spcPts val="1000"/>
              </a:spcBef>
              <a:spcAft>
                <a:spcPts val="0"/>
              </a:spcAft>
              <a:buClr>
                <a:schemeClr val="dk1"/>
              </a:buClr>
              <a:buSzPts val="2200"/>
              <a:buAutoNum type="arabicPeriod"/>
            </a:pPr>
            <a:r>
              <a:rPr lang="en" sz="4500" dirty="0">
                <a:solidFill>
                  <a:schemeClr val="tx1"/>
                </a:solidFill>
                <a:highlight>
                  <a:srgbClr val="FFFFFF"/>
                </a:highlight>
                <a:latin typeface="+mj-lt"/>
                <a:sym typeface="Josefin Sans"/>
              </a:rPr>
              <a:t>Structure of the CES Guides – 4 A’s of Adult Learning</a:t>
            </a:r>
          </a:p>
          <a:p>
            <a:pPr marL="88900" lvl="0" indent="0" algn="l" rtl="0">
              <a:spcBef>
                <a:spcPts val="1000"/>
              </a:spcBef>
              <a:spcAft>
                <a:spcPts val="0"/>
              </a:spcAft>
              <a:buClr>
                <a:schemeClr val="dk1"/>
              </a:buClr>
              <a:buSzPts val="2200"/>
              <a:buNone/>
            </a:pPr>
            <a:endParaRPr sz="4500" b="1" i="1" dirty="0">
              <a:solidFill>
                <a:schemeClr val="tx1"/>
              </a:solidFill>
              <a:highlight>
                <a:srgbClr val="FFFFFF"/>
              </a:highlight>
              <a:latin typeface="+mj-lt"/>
              <a:sym typeface="Josefin Sans"/>
            </a:endParaRPr>
          </a:p>
          <a:p>
            <a:pPr marL="457200" lvl="1" indent="0">
              <a:spcBef>
                <a:spcPts val="1000"/>
              </a:spcBef>
              <a:buNone/>
            </a:pPr>
            <a:r>
              <a:rPr lang="en" sz="4100" i="1" dirty="0">
                <a:solidFill>
                  <a:schemeClr val="tx1"/>
                </a:solidFill>
                <a:highlight>
                  <a:srgbClr val="FFFFFF"/>
                </a:highlight>
                <a:latin typeface="+mj-lt"/>
              </a:rPr>
              <a:t>*Each module starts with the pre- and end with the post-assessment competency checklist.</a:t>
            </a:r>
            <a:endParaRPr sz="4100" i="1" dirty="0">
              <a:solidFill>
                <a:schemeClr val="tx1"/>
              </a:solidFill>
              <a:highlight>
                <a:srgbClr val="FFFFFF"/>
              </a:highlight>
              <a:latin typeface="+mj-lt"/>
            </a:endParaRPr>
          </a:p>
          <a:p>
            <a:pPr marL="0" lvl="0" indent="0" algn="l" rtl="0">
              <a:spcBef>
                <a:spcPts val="1000"/>
              </a:spcBef>
              <a:spcAft>
                <a:spcPts val="0"/>
              </a:spcAft>
              <a:buNone/>
            </a:pPr>
            <a:endParaRPr sz="4500" dirty="0">
              <a:solidFill>
                <a:schemeClr val="tx1"/>
              </a:solidFill>
              <a:latin typeface="+mj-lt"/>
              <a:sym typeface="Josefin Sans"/>
            </a:endParaRPr>
          </a:p>
        </p:txBody>
      </p:sp>
      <p:sp>
        <p:nvSpPr>
          <p:cNvPr id="8" name="TextBox 4">
            <a:extLst>
              <a:ext uri="{FF2B5EF4-FFF2-40B4-BE49-F238E27FC236}">
                <a16:creationId xmlns:a16="http://schemas.microsoft.com/office/drawing/2014/main" id="{2D0E50C5-05B2-AD88-7436-B4E53EC46208}"/>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4F4FDE3E-05DF-BFE7-5448-7296AA4CDB21}"/>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2E9EA910-5207-F3E5-ADB7-4F5AECCB1380}"/>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FFD32CE4-6038-12A9-0FBE-E2E667698DBA}"/>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2564B752-05B7-BFAC-7F40-44E367134DD5}"/>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A47FE613-A3FA-353F-8B84-89D9EB1B4A43}"/>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10" name="Freeform 10">
            <a:extLst>
              <a:ext uri="{FF2B5EF4-FFF2-40B4-BE49-F238E27FC236}">
                <a16:creationId xmlns:a16="http://schemas.microsoft.com/office/drawing/2014/main" id="{57DCAE09-7685-6EC0-A980-CA7BEC43004C}"/>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8">
            <a:extLst>
              <a:ext uri="{FF2B5EF4-FFF2-40B4-BE49-F238E27FC236}">
                <a16:creationId xmlns:a16="http://schemas.microsoft.com/office/drawing/2014/main" id="{23D2E339-45A1-598E-E353-4B68BE0C7518}"/>
              </a:ext>
            </a:extLst>
          </p:cNvPr>
          <p:cNvSpPr txBox="1"/>
          <p:nvPr/>
        </p:nvSpPr>
        <p:spPr>
          <a:xfrm>
            <a:off x="609600" y="4000500"/>
            <a:ext cx="6622791" cy="1908215"/>
          </a:xfrm>
          <a:prstGeom prst="rect">
            <a:avLst/>
          </a:prstGeom>
        </p:spPr>
        <p:txBody>
          <a:bodyPr wrap="square"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1</a:t>
            </a:r>
          </a:p>
          <a:p>
            <a:r>
              <a:rPr lang="en-PH" sz="2800" b="1" i="0" u="none" strike="noStrike" baseline="0" dirty="0">
                <a:solidFill>
                  <a:srgbClr val="FFFF00"/>
                </a:solidFill>
                <a:latin typeface="Calibri" panose="020F0502020204030204" pitchFamily="34" charset="0"/>
              </a:rPr>
              <a:t>WHAT IS MY BUSINESS?</a:t>
            </a:r>
          </a:p>
        </p:txBody>
      </p:sp>
      <p:sp>
        <p:nvSpPr>
          <p:cNvPr id="9" name="TextBox 8">
            <a:extLst>
              <a:ext uri="{FF2B5EF4-FFF2-40B4-BE49-F238E27FC236}">
                <a16:creationId xmlns:a16="http://schemas.microsoft.com/office/drawing/2014/main" id="{66C8F775-AA86-1F0A-4FA8-7C78A561298D}"/>
              </a:ext>
            </a:extLst>
          </p:cNvPr>
          <p:cNvSpPr txBox="1"/>
          <p:nvPr/>
        </p:nvSpPr>
        <p:spPr>
          <a:xfrm>
            <a:off x="2438400" y="6313006"/>
            <a:ext cx="6400800" cy="1538883"/>
          </a:xfrm>
          <a:prstGeom prst="rect">
            <a:avLst/>
          </a:prstGeom>
        </p:spPr>
        <p:txBody>
          <a:bodyPr wrap="square" lIns="0" tIns="0" rIns="0" bIns="0" rtlCol="0" anchor="t">
            <a:spAutoFit/>
          </a:bodyPr>
          <a:lstStyle/>
          <a:p>
            <a:r>
              <a:rPr lang="en-US" sz="2500" b="0" i="0" u="none" strike="noStrike" baseline="0" dirty="0">
                <a:solidFill>
                  <a:schemeClr val="accent1">
                    <a:lumMod val="20000"/>
                    <a:lumOff val="80000"/>
                  </a:schemeClr>
                </a:solidFill>
                <a:latin typeface="Calibri" panose="020F0502020204030204" pitchFamily="34" charset="0"/>
              </a:rPr>
              <a:t>This CES module complements </a:t>
            </a:r>
            <a:r>
              <a:rPr lang="en-US" sz="2500" b="1" i="0" u="none" strike="noStrike" baseline="0" dirty="0">
                <a:solidFill>
                  <a:schemeClr val="accent1">
                    <a:lumMod val="20000"/>
                    <a:lumOff val="80000"/>
                  </a:schemeClr>
                </a:solidFill>
                <a:latin typeface="Calibri" panose="020F0502020204030204" pitchFamily="34" charset="0"/>
              </a:rPr>
              <a:t>Module 1 </a:t>
            </a:r>
            <a:r>
              <a:rPr lang="en-US" sz="2500" b="0" i="0" u="none" strike="noStrike" baseline="0" dirty="0">
                <a:solidFill>
                  <a:schemeClr val="accent1">
                    <a:lumMod val="20000"/>
                    <a:lumOff val="80000"/>
                  </a:schemeClr>
                </a:solidFill>
                <a:latin typeface="Calibri" panose="020F0502020204030204" pitchFamily="34" charset="0"/>
              </a:rPr>
              <a:t>of the </a:t>
            </a:r>
            <a:r>
              <a:rPr lang="en-US" sz="2500" b="1" i="0" u="none" strike="noStrike" baseline="0" dirty="0">
                <a:solidFill>
                  <a:schemeClr val="accent1">
                    <a:lumMod val="20000"/>
                    <a:lumOff val="80000"/>
                  </a:schemeClr>
                </a:solidFill>
                <a:latin typeface="Calibri" panose="020F0502020204030204" pitchFamily="34" charset="0"/>
              </a:rPr>
              <a:t>Be Your Own Boss Facilitator’s Guide</a:t>
            </a:r>
            <a:r>
              <a:rPr lang="en-US" sz="2500" b="0" i="0" u="none" strike="noStrike" baseline="0" dirty="0">
                <a:solidFill>
                  <a:schemeClr val="accent1">
                    <a:lumMod val="20000"/>
                    <a:lumOff val="80000"/>
                  </a:schemeClr>
                </a:solidFill>
                <a:latin typeface="Calibri" panose="020F0502020204030204" pitchFamily="34" charset="0"/>
              </a:rPr>
              <a:t>, covering business fundamentals, key traits of business owners, and evaluating viable business ideas. </a:t>
            </a:r>
            <a:endParaRPr lang="en-US" sz="25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12" name="TextBox 7">
            <a:extLst>
              <a:ext uri="{FF2B5EF4-FFF2-40B4-BE49-F238E27FC236}">
                <a16:creationId xmlns:a16="http://schemas.microsoft.com/office/drawing/2014/main" id="{FC72A2DE-0DC0-1682-0D3D-45270E9AF50B}"/>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3811418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184C-CE99-372F-EBC2-03990018A85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B2E4A5F-8695-1348-EF05-AD314F0EFC3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C1556FC-D3F4-C97D-914B-D309E9CB927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92A5F3C-9DA3-0138-078B-DD448814C48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D9AF3904-F297-8FA5-1A84-C62E9FBAE71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DC9D105-8CA0-07CE-AA4F-522DB65E165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B6DBE9CC-D9A5-B34D-E8D2-2A898A69151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75127DF-285C-66CE-F4B4-EB37E63E05BE}"/>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13" name="Picture 12">
            <a:extLst>
              <a:ext uri="{FF2B5EF4-FFF2-40B4-BE49-F238E27FC236}">
                <a16:creationId xmlns:a16="http://schemas.microsoft.com/office/drawing/2014/main" id="{1A455383-C956-947F-9187-5B495E23791B}"/>
              </a:ext>
            </a:extLst>
          </p:cNvPr>
          <p:cNvPicPr>
            <a:picLocks noChangeAspect="1"/>
          </p:cNvPicPr>
          <p:nvPr/>
        </p:nvPicPr>
        <p:blipFill>
          <a:blip r:embed="rId7"/>
          <a:stretch>
            <a:fillRect/>
          </a:stretch>
        </p:blipFill>
        <p:spPr>
          <a:xfrm>
            <a:off x="1332698" y="2330073"/>
            <a:ext cx="15622603" cy="5152862"/>
          </a:xfrm>
          <a:prstGeom prst="rect">
            <a:avLst/>
          </a:prstGeom>
        </p:spPr>
      </p:pic>
    </p:spTree>
    <p:extLst>
      <p:ext uri="{BB962C8B-B14F-4D97-AF65-F5344CB8AC3E}">
        <p14:creationId xmlns:p14="http://schemas.microsoft.com/office/powerpoint/2010/main" val="113463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D3D5F-5E1C-65BA-80FF-3671459B063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61AA9A7-8275-F5C6-A629-FBB76F24D9F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1FCEB6A-90EE-F181-9F57-E3690EBB2A1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BA301710-957D-344C-0069-3F6471C3C43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87072FA2-B333-1239-0DAB-A277C753BFD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003E450-E51D-184A-8EA2-24A786C7EC8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D4DF5CC3-2684-BC57-EB73-59C7FFB675A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6E89065-F0FB-32BB-2DCE-F81642616065}"/>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1ADA2ABA-8F02-8AFC-C45D-EEDA1F5B86F1}"/>
              </a:ext>
            </a:extLst>
          </p:cNvPr>
          <p:cNvSpPr txBox="1"/>
          <p:nvPr/>
        </p:nvSpPr>
        <p:spPr>
          <a:xfrm>
            <a:off x="1752600" y="1669037"/>
            <a:ext cx="14249400" cy="8402300"/>
          </a:xfrm>
          <a:prstGeom prst="rect">
            <a:avLst/>
          </a:prstGeom>
          <a:noFill/>
        </p:spPr>
        <p:txBody>
          <a:bodyPr wrap="square">
            <a:spAutoFit/>
          </a:bodyPr>
          <a:lstStyle/>
          <a:p>
            <a:r>
              <a:rPr lang="en-PH" sz="3000" b="1" i="0" u="none" strike="noStrike" baseline="0" dirty="0">
                <a:solidFill>
                  <a:srgbClr val="000000"/>
                </a:solidFill>
                <a:latin typeface="Calibri" panose="020F0502020204030204" pitchFamily="34" charset="0"/>
              </a:rPr>
              <a:t>Session Prerequisites </a:t>
            </a:r>
          </a:p>
          <a:p>
            <a:r>
              <a:rPr lang="en-US" sz="3000" b="0" i="0" u="none" strike="noStrike" baseline="0" dirty="0">
                <a:solidFill>
                  <a:srgbClr val="000000"/>
                </a:solidFill>
                <a:latin typeface="Calibri" panose="020F0502020204030204" pitchFamily="34" charset="0"/>
              </a:rPr>
              <a:t>It is ideal that the CES members have already read or browsed relevant sections of the Be Your Own Boss Facilitator’s Guide prior to this CES, particularly: </a:t>
            </a:r>
            <a:endParaRPr lang="en-PH" sz="3000" b="0" i="0" u="none" strike="noStrike" baseline="0" dirty="0">
              <a:latin typeface="Calibri" panose="020F0502020204030204" pitchFamily="34" charset="0"/>
            </a:endParaRP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1: Basic Concepts of Business </a:t>
            </a: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1.1: Definition of Business and Business Activities </a:t>
            </a:r>
          </a:p>
          <a:p>
            <a:pPr marL="457200"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Handout 1.3: Business Categories </a:t>
            </a: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2: Core Business Skills - The Tree Example/Metaphor </a:t>
            </a:r>
          </a:p>
          <a:p>
            <a:pPr marL="457200"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Activity 3: Setting Goals </a:t>
            </a: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4: Self-Learning Activity 1: Community Mapping of Business </a:t>
            </a:r>
          </a:p>
          <a:p>
            <a:endParaRPr lang="en-US" sz="3000" b="0" i="0" u="none" strike="noStrike" baseline="0" dirty="0">
              <a:solidFill>
                <a:srgbClr val="000000"/>
              </a:solidFill>
              <a:latin typeface="Calibri" panose="020F0502020204030204" pitchFamily="34" charset="0"/>
            </a:endParaRPr>
          </a:p>
          <a:p>
            <a:r>
              <a:rPr lang="en-PH" sz="3000" b="1" i="0" u="none" strike="noStrike" baseline="0" dirty="0">
                <a:solidFill>
                  <a:srgbClr val="000000"/>
                </a:solidFill>
                <a:latin typeface="Calibri" panose="020F0502020204030204" pitchFamily="34" charset="0"/>
              </a:rPr>
              <a:t>Duration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The entire session requires approximately two (2) hours. </a:t>
            </a:r>
          </a:p>
          <a:p>
            <a:endParaRPr lang="en-US"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However, it may require an additional 15-20 minutes to go through all or some of the expanded ideas in each session. These tips may be given as self-directed learning materials to the CES members. </a:t>
            </a:r>
          </a:p>
          <a:p>
            <a:endParaRPr lang="en-PH" sz="3000" b="0" i="0" u="none" strike="noStrike" baseline="0" dirty="0">
              <a:solidFill>
                <a:srgbClr val="000000"/>
              </a:solidFill>
              <a:latin typeface="Calibri" panose="020F0502020204030204" pitchFamily="34" charset="0"/>
            </a:endParaRPr>
          </a:p>
          <a:p>
            <a:r>
              <a:rPr lang="en-PH" sz="3000" b="0" i="0" u="none" strike="noStrike" baseline="0" dirty="0">
                <a:latin typeface="Calibri" panose="020F0502020204030204" pitchFamily="34" charset="0"/>
              </a:rPr>
              <a:t>	</a:t>
            </a:r>
          </a:p>
        </p:txBody>
      </p:sp>
    </p:spTree>
    <p:extLst>
      <p:ext uri="{BB962C8B-B14F-4D97-AF65-F5344CB8AC3E}">
        <p14:creationId xmlns:p14="http://schemas.microsoft.com/office/powerpoint/2010/main" val="1463047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BEDD-FA3C-21B3-21C6-B0EA436AEEC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1D2F2E3-1AD7-5272-E15C-AA65109439C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7DBEC03-4BDB-ACDA-4C29-F52C1C7C402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475471B5-824C-3B81-B577-9FECC7DD733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8F65EFF1-7EF6-16C6-C61B-59BAB89CF40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5EC356B-F483-AC8E-CB06-9A6CF9F021C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DC6A30B8-97E1-9F01-9F67-1BD422B1B1C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5BCFA89-FC1D-7850-5D83-F278E8F208C2}"/>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D52735EE-04CA-6245-0DB6-C2552D5BB5C8}"/>
              </a:ext>
            </a:extLst>
          </p:cNvPr>
          <p:cNvSpPr txBox="1"/>
          <p:nvPr/>
        </p:nvSpPr>
        <p:spPr>
          <a:xfrm>
            <a:off x="1752600" y="1790700"/>
            <a:ext cx="15773400" cy="7940635"/>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Preliminaries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Provide an overview of the CES module.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Go through the session objectives. </a:t>
            </a:r>
          </a:p>
          <a:p>
            <a:pPr marL="514350" indent="-514350">
              <a:buFont typeface="+mj-lt"/>
              <a:buAutoNum type="arabicPeriod"/>
            </a:pPr>
            <a:endParaRPr lang="en-US" sz="3000" dirty="0">
              <a:solidFill>
                <a:srgbClr val="000000"/>
              </a:solidFill>
              <a:latin typeface="Calibri" panose="020F0502020204030204" pitchFamily="34" charset="0"/>
            </a:endParaRPr>
          </a:p>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pPr marL="514350" indent="-514350">
              <a:buFont typeface="+mj-lt"/>
              <a:buAutoNum type="arabicPeriod"/>
            </a:pPr>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Have the participants fall in line facing the facilitator.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Present several statements about businesses based on the contents of Handout 1.1: Definition of Business and Business Activities and Handout 1.3: Business Categories.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The participants will assess if the statement is true or false. If they think that the statement is true, the participants will move one step to the right. If the statement is false, the participants will move one step to the left. Those who did not answer correctly are out of the game. </a:t>
            </a:r>
          </a:p>
          <a:p>
            <a:pPr marL="514350" indent="-514350">
              <a:buFont typeface="+mj-lt"/>
              <a:buAutoNum type="arabicPeriod"/>
            </a:pPr>
            <a:endParaRPr lang="en-US" sz="3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0854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9C21C-E706-3A00-37AC-0BE8743293DD}"/>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47B9A8B8-3C4A-D7AB-C18A-0AB9D9FD0051}"/>
              </a:ext>
            </a:extLst>
          </p:cNvPr>
          <p:cNvPicPr>
            <a:picLocks noChangeAspect="1"/>
          </p:cNvPicPr>
          <p:nvPr/>
        </p:nvPicPr>
        <p:blipFill>
          <a:blip r:embed="rId2"/>
          <a:stretch>
            <a:fillRect/>
          </a:stretch>
        </p:blipFill>
        <p:spPr>
          <a:xfrm>
            <a:off x="3200400" y="2406945"/>
            <a:ext cx="10668000" cy="4254956"/>
          </a:xfrm>
          <a:prstGeom prst="rect">
            <a:avLst/>
          </a:prstGeom>
        </p:spPr>
      </p:pic>
      <p:sp>
        <p:nvSpPr>
          <p:cNvPr id="5" name="Freeform 5">
            <a:extLst>
              <a:ext uri="{FF2B5EF4-FFF2-40B4-BE49-F238E27FC236}">
                <a16:creationId xmlns:a16="http://schemas.microsoft.com/office/drawing/2014/main" id="{F99EA695-B139-DD83-8F06-03F7FF9C14D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AD1F3C5-0926-9759-B14D-A360C773BB6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C908D53-528B-09C2-7A1F-3F4C76BB5E5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219E9071-9E2F-DBC0-2396-F64DE3DFF76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544A289D-A8E2-D9A5-1B40-6F3E4C4373A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7AF5C3BA-FB24-73A5-7E93-1B8CA63DA9A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7"/>
            <a:stretch>
              <a:fillRect t="-23348" b="-23348"/>
            </a:stretch>
          </a:blipFill>
        </p:spPr>
        <p:txBody>
          <a:bodyPr/>
          <a:lstStyle/>
          <a:p>
            <a:endParaRPr lang="en-PH"/>
          </a:p>
        </p:txBody>
      </p:sp>
      <p:sp>
        <p:nvSpPr>
          <p:cNvPr id="2" name="TextBox 4">
            <a:extLst>
              <a:ext uri="{FF2B5EF4-FFF2-40B4-BE49-F238E27FC236}">
                <a16:creationId xmlns:a16="http://schemas.microsoft.com/office/drawing/2014/main" id="{FCCE74D6-EAC4-7893-8B2C-36D23D2014F9}"/>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68F24BB4-8A71-04FE-149E-083C0B0E14EA}"/>
              </a:ext>
            </a:extLst>
          </p:cNvPr>
          <p:cNvSpPr txBox="1"/>
          <p:nvPr/>
        </p:nvSpPr>
        <p:spPr>
          <a:xfrm>
            <a:off x="1676400" y="1612063"/>
            <a:ext cx="15773400" cy="553998"/>
          </a:xfrm>
          <a:prstGeom prst="rect">
            <a:avLst/>
          </a:prstGeom>
          <a:noFill/>
        </p:spPr>
        <p:txBody>
          <a:bodyPr wrap="square">
            <a:spAutoFit/>
          </a:bodyPr>
          <a:lstStyle/>
          <a:p>
            <a:pPr marL="514350" indent="-514350">
              <a:buFont typeface="+mj-lt"/>
              <a:buAutoNum type="arabicPeriod" startAt="4"/>
            </a:pPr>
            <a:r>
              <a:rPr lang="en-US" sz="3000" b="0" i="0" u="none" strike="noStrike" baseline="0" dirty="0">
                <a:solidFill>
                  <a:srgbClr val="000000"/>
                </a:solidFill>
              </a:rPr>
              <a:t>Below are some sample statements that may be used for the game. Feel free to add more: </a:t>
            </a:r>
          </a:p>
        </p:txBody>
      </p:sp>
      <p:sp>
        <p:nvSpPr>
          <p:cNvPr id="14" name="TextBox 13">
            <a:extLst>
              <a:ext uri="{FF2B5EF4-FFF2-40B4-BE49-F238E27FC236}">
                <a16:creationId xmlns:a16="http://schemas.microsoft.com/office/drawing/2014/main" id="{DCDB9CE5-B239-9046-44FA-8FADE8BF0F44}"/>
              </a:ext>
            </a:extLst>
          </p:cNvPr>
          <p:cNvSpPr txBox="1"/>
          <p:nvPr/>
        </p:nvSpPr>
        <p:spPr>
          <a:xfrm>
            <a:off x="1409700" y="6765219"/>
            <a:ext cx="16306800" cy="3046988"/>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a:t>
            </a:r>
            <a:r>
              <a:rPr lang="en-US" sz="2400" b="1" i="0" u="none" strike="noStrike" baseline="0" dirty="0">
                <a:solidFill>
                  <a:srgbClr val="000000"/>
                </a:solidFill>
                <a:latin typeface="Calibri" panose="020F0502020204030204" pitchFamily="34" charset="0"/>
              </a:rPr>
              <a:t>Note to the CES facilitator</a:t>
            </a:r>
            <a:r>
              <a:rPr lang="en-US" sz="2400" b="0" i="0" u="none" strike="noStrike" baseline="0" dirty="0">
                <a:solidFill>
                  <a:srgbClr val="000000"/>
                </a:solidFill>
                <a:latin typeface="Calibri" panose="020F0502020204030204" pitchFamily="34" charset="0"/>
              </a:rPr>
              <a:t>: There is no need to process the CES members’ answers and experience yet. The CES members will have an opportunity to review the materials later.) </a:t>
            </a:r>
          </a:p>
          <a:p>
            <a:endParaRPr lang="en-US" sz="2400" dirty="0">
              <a:solidFill>
                <a:srgbClr val="000000"/>
              </a:solidFill>
              <a:latin typeface="Calibri" panose="020F0502020204030204" pitchFamily="34" charset="0"/>
            </a:endParaRPr>
          </a:p>
          <a:p>
            <a:r>
              <a:rPr lang="en-PH" sz="2400" b="0" i="1" u="none" strike="noStrike" baseline="0" dirty="0">
                <a:solidFill>
                  <a:srgbClr val="000000"/>
                </a:solidFill>
                <a:latin typeface="Calibri" panose="020F0502020204030204" pitchFamily="34" charset="0"/>
              </a:rPr>
              <a:t>Optional: </a:t>
            </a:r>
            <a:endParaRPr lang="en-PH" sz="2400" b="0" i="0" u="none" strike="noStrike" baseline="0" dirty="0">
              <a:solidFill>
                <a:srgbClr val="000000"/>
              </a:solidFill>
              <a:latin typeface="Calibri" panose="020F0502020204030204" pitchFamily="34" charset="0"/>
            </a:endParaRPr>
          </a:p>
          <a:p>
            <a:pPr marL="514350" indent="-514350">
              <a:buFont typeface="+mj-lt"/>
              <a:buAutoNum type="arabicPeriod" startAt="5"/>
            </a:pPr>
            <a:r>
              <a:rPr lang="en-US" sz="2400" b="0" i="0" u="none" strike="noStrike" baseline="0" dirty="0">
                <a:solidFill>
                  <a:srgbClr val="000000"/>
                </a:solidFill>
                <a:latin typeface="Calibri" panose="020F0502020204030204" pitchFamily="34" charset="0"/>
              </a:rPr>
              <a:t>A reward may be given to the winner. </a:t>
            </a:r>
          </a:p>
          <a:p>
            <a:pPr marL="514350" indent="-514350">
              <a:buFont typeface="+mj-lt"/>
              <a:buAutoNum type="arabicPeriod" startAt="5"/>
            </a:pPr>
            <a:r>
              <a:rPr lang="en-US" sz="2400" b="0" i="0" u="none" strike="noStrike" baseline="0" dirty="0">
                <a:solidFill>
                  <a:srgbClr val="000000"/>
                </a:solidFill>
                <a:latin typeface="Calibri" panose="020F0502020204030204" pitchFamily="34" charset="0"/>
              </a:rPr>
              <a:t>If the group expresses a desire to further expand their initial ideas regarding business, the CES facilitator may have them try Business Mind Mapping (Annex C). </a:t>
            </a:r>
          </a:p>
          <a:p>
            <a:endParaRPr lang="en-PH" sz="2400" dirty="0"/>
          </a:p>
        </p:txBody>
      </p:sp>
    </p:spTree>
    <p:extLst>
      <p:ext uri="{BB962C8B-B14F-4D97-AF65-F5344CB8AC3E}">
        <p14:creationId xmlns:p14="http://schemas.microsoft.com/office/powerpoint/2010/main" val="89745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EA5E-6EDC-1A4F-6EB9-21DF2F29B40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F66DE9D-347E-FEBF-6166-1267C489D82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FC4156A-16C9-9777-D4EB-D40DEF55A62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454D8862-6864-E1CB-79A6-BC6AA8A4E1EA}"/>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C5ACACE0-BCD0-FA11-1821-6FFFB186F90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A59E2247-A966-2137-798F-F72EF85D1BD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562BF1C0-25E6-BE4F-3054-934687F92AB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DD10938-0553-3742-8D8F-034CDB9009E7}"/>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EBCD9BB-0ACD-BEDD-DD1D-2E7878B474E3}"/>
              </a:ext>
            </a:extLst>
          </p:cNvPr>
          <p:cNvSpPr txBox="1"/>
          <p:nvPr/>
        </p:nvSpPr>
        <p:spPr>
          <a:xfrm>
            <a:off x="1219200" y="1967553"/>
            <a:ext cx="16611599" cy="7094250"/>
          </a:xfrm>
          <a:prstGeom prst="rect">
            <a:avLst/>
          </a:prstGeom>
          <a:noFill/>
        </p:spPr>
        <p:txBody>
          <a:bodyPr wrap="square">
            <a:spAutoFit/>
          </a:bodyPr>
          <a:lstStyle/>
          <a:p>
            <a:r>
              <a:rPr lang="en-PH" sz="3500" b="1" i="1" dirty="0">
                <a:solidFill>
                  <a:srgbClr val="000000"/>
                </a:solidFill>
                <a:latin typeface="Calibri" panose="020F0502020204030204" pitchFamily="34" charset="0"/>
              </a:rPr>
              <a:t>Main Activity </a:t>
            </a:r>
            <a:endParaRPr lang="en-PH" sz="3500" dirty="0">
              <a:solidFill>
                <a:srgbClr val="000000"/>
              </a:solidFill>
              <a:latin typeface="Calibri" panose="020F0502020204030204" pitchFamily="34" charset="0"/>
            </a:endParaRPr>
          </a:p>
          <a:p>
            <a:r>
              <a:rPr lang="en-PH" sz="3500" dirty="0">
                <a:solidFill>
                  <a:srgbClr val="000000"/>
                </a:solidFill>
                <a:latin typeface="Calibri" panose="020F0502020204030204" pitchFamily="34" charset="0"/>
              </a:rPr>
              <a:t>[Total: 20 minutes] </a:t>
            </a:r>
          </a:p>
          <a:p>
            <a:pPr algn="l"/>
            <a:endParaRPr lang="en-PH" sz="3500" b="0" i="0" u="none" strike="noStrike" baseline="0" dirty="0">
              <a:solidFill>
                <a:srgbClr val="000000"/>
              </a:solidFill>
              <a:latin typeface="Calibri" panose="020F0502020204030204" pitchFamily="34" charset="0"/>
            </a:endParaRPr>
          </a:p>
          <a:p>
            <a:pPr marL="457200" indent="-457200">
              <a:buFont typeface="+mj-lt"/>
              <a:buAutoNum type="arabicPeriod"/>
            </a:pPr>
            <a:r>
              <a:rPr lang="en-US" sz="3500" b="0" i="0" u="none" strike="noStrike" baseline="0" dirty="0">
                <a:solidFill>
                  <a:srgbClr val="000000"/>
                </a:solidFill>
                <a:latin typeface="Calibri" panose="020F0502020204030204" pitchFamily="34" charset="0"/>
              </a:rPr>
              <a:t>Divide the CES members into four groups. </a:t>
            </a:r>
          </a:p>
          <a:p>
            <a:pPr marL="457200" indent="-457200">
              <a:buFont typeface="+mj-lt"/>
              <a:buAutoNum type="arabicPeriod"/>
            </a:pPr>
            <a:r>
              <a:rPr lang="en-US" sz="3500" b="0" i="0" u="none" strike="noStrike" baseline="0" dirty="0">
                <a:solidFill>
                  <a:srgbClr val="000000"/>
                </a:solidFill>
                <a:latin typeface="Calibri" panose="020F0502020204030204" pitchFamily="34" charset="0"/>
              </a:rPr>
              <a:t>Assign each group to one of the four activities under Module 1:</a:t>
            </a:r>
          </a:p>
          <a:p>
            <a:pPr marL="800100" lvl="1" indent="-3429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1: Basic Concepts of Business </a:t>
            </a:r>
          </a:p>
          <a:p>
            <a:pPr marL="800100" lvl="1" indent="-3429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2: Core Business Skills - The Tree Example/Metaphor </a:t>
            </a:r>
          </a:p>
          <a:p>
            <a:pPr marL="800100" lvl="1" indent="-342900">
              <a:buFont typeface="Arial" panose="020B0604020202020204" pitchFamily="34" charset="0"/>
              <a:buChar char="•"/>
            </a:pPr>
            <a:r>
              <a:rPr lang="en-PH" sz="3500" b="0" i="0" u="none" strike="noStrike" baseline="0" dirty="0">
                <a:solidFill>
                  <a:srgbClr val="000000"/>
                </a:solidFill>
                <a:latin typeface="Calibri" panose="020F0502020204030204" pitchFamily="34" charset="0"/>
              </a:rPr>
              <a:t>Activity 3: Setting Goals </a:t>
            </a:r>
          </a:p>
          <a:p>
            <a:pPr marL="800100" lvl="1" indent="-3429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4: Self-Learning Activity 1: Community Mapping of Business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Give the CES members 10 minutes to go through their assigned activity, paying close attention to the activity objectives, indicated steps, and provided handouts.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them to summarize the key points of each section into a 10-minute presentation. </a:t>
            </a:r>
          </a:p>
          <a:p>
            <a:endParaRPr lang="en-PH"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6054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8482C-322A-9463-D021-EEF9435CA65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5180B8F-9193-6459-A7B0-66F41F27590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4874A24-3E43-8334-7FC0-2BCB88AF5644}"/>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8BFA3512-E129-2AD6-3530-3224C4AA6617}"/>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E85B0AC0-1A7F-1C7C-FA68-5AB5EBB49D3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AD79E2AF-52D3-8B27-C6A7-C705014CCD7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171CECC8-78C4-CF7A-2BD0-9EA3007DE88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9DEB341-ADD3-1ED2-6BFB-AAB1BF074169}"/>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81B17C6A-BEDA-E0B5-C7BA-6ACBC87333FC}"/>
              </a:ext>
            </a:extLst>
          </p:cNvPr>
          <p:cNvSpPr txBox="1"/>
          <p:nvPr/>
        </p:nvSpPr>
        <p:spPr>
          <a:xfrm>
            <a:off x="1066800" y="2002643"/>
            <a:ext cx="15849600" cy="6555641"/>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their small group discussions and preparation, ask a representative from each group to share their summaries and insights.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the group presentations, ask and discuss the following: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new information have you gained so far that challenged or changed your previous perceptions about different types of businesses?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How do the activity objectives directly enhance learners’ knowledge about businesses?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Are the steps outlined sufficient to achieve the objectives and improve learners' understanding of businesses? If not, what modifications would you suggest? </a:t>
            </a:r>
          </a:p>
        </p:txBody>
      </p:sp>
    </p:spTree>
    <p:extLst>
      <p:ext uri="{BB962C8B-B14F-4D97-AF65-F5344CB8AC3E}">
        <p14:creationId xmlns:p14="http://schemas.microsoft.com/office/powerpoint/2010/main" val="4260913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23F6-1C09-C25F-3A2C-22E192022D3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595E359-4C6C-9DAC-70FE-7D17CCEC6D2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BD1F2D7-17C6-DDCF-CC1E-B51B4E56A020}"/>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E4ADBC53-A6D8-A2CA-C523-982BF755EFD4}"/>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DE4653E4-AB4C-B2E9-2ED9-40BFFA79593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4D9985D8-0601-6B37-86B9-2336F28BC77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FD53B208-C746-130A-9CF8-CA386026F62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BB28BFD-D98A-0365-09AB-B1A1AB7AE597}"/>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1" name="TextBox 10">
            <a:extLst>
              <a:ext uri="{FF2B5EF4-FFF2-40B4-BE49-F238E27FC236}">
                <a16:creationId xmlns:a16="http://schemas.microsoft.com/office/drawing/2014/main" id="{2D0E30AB-01F5-F240-51DF-3A59972AD260}"/>
              </a:ext>
            </a:extLst>
          </p:cNvPr>
          <p:cNvSpPr txBox="1"/>
          <p:nvPr/>
        </p:nvSpPr>
        <p:spPr>
          <a:xfrm>
            <a:off x="1676400" y="1867525"/>
            <a:ext cx="16078199" cy="7294305"/>
          </a:xfrm>
          <a:prstGeom prst="rect">
            <a:avLst/>
          </a:prstGeom>
          <a:noFill/>
        </p:spPr>
        <p:txBody>
          <a:bodyPr wrap="square">
            <a:spAutoFit/>
          </a:bodyPr>
          <a:lstStyle/>
          <a:p>
            <a:r>
              <a:rPr lang="en-PH" sz="3600" b="1" i="1" u="none" strike="noStrike" baseline="0" dirty="0">
                <a:solidFill>
                  <a:srgbClr val="000000"/>
                </a:solidFill>
                <a:latin typeface="Calibri" panose="020F0502020204030204" pitchFamily="34" charset="0"/>
              </a:rPr>
              <a:t>Abstraction </a:t>
            </a:r>
            <a:endParaRPr lang="en-PH" sz="3600" b="0" i="0" u="none" strike="noStrike" baseline="0" dirty="0">
              <a:solidFill>
                <a:srgbClr val="000000"/>
              </a:solidFill>
              <a:latin typeface="Calibri" panose="020F0502020204030204" pitchFamily="34" charset="0"/>
            </a:endParaRPr>
          </a:p>
          <a:p>
            <a:r>
              <a:rPr lang="en-PH" sz="3600" b="0" i="0" u="none" strike="noStrike" baseline="0" dirty="0">
                <a:solidFill>
                  <a:srgbClr val="000000"/>
                </a:solidFill>
                <a:latin typeface="Calibri" panose="020F0502020204030204" pitchFamily="34" charset="0"/>
              </a:rPr>
              <a:t>[Total: 20 minutes] </a:t>
            </a:r>
          </a:p>
          <a:p>
            <a:pPr marL="742950" indent="-742950">
              <a:buFont typeface="+mj-lt"/>
              <a:buAutoNum type="arabicPeriod"/>
            </a:pPr>
            <a:endParaRPr lang="en-PH" sz="3600" b="0" i="0" u="none" strike="noStrike" baseline="0" dirty="0">
              <a:solidFill>
                <a:srgbClr val="000000"/>
              </a:solidFill>
              <a:latin typeface="Calibri" panose="020F0502020204030204" pitchFamily="34" charset="0"/>
            </a:endParaRPr>
          </a:p>
          <a:p>
            <a:pPr marL="742950" indent="-742950">
              <a:buFont typeface="+mj-lt"/>
              <a:buAutoNum type="arabicPeriod"/>
            </a:pPr>
            <a:r>
              <a:rPr lang="en-US" sz="3600" b="0" i="0" u="none" strike="noStrike" baseline="0" dirty="0">
                <a:solidFill>
                  <a:srgbClr val="000000"/>
                </a:solidFill>
                <a:latin typeface="Calibri" panose="020F0502020204030204" pitchFamily="34" charset="0"/>
              </a:rPr>
              <a:t>Invite the CES members to share their thoughts on why it is important for ALS learners to know the basic business-related concepts prior to planning their own business (5-10 minutes). </a:t>
            </a:r>
          </a:p>
          <a:p>
            <a:pPr marL="742950" indent="-742950">
              <a:buFont typeface="+mj-lt"/>
              <a:buAutoNum type="arabicPeriod"/>
            </a:pPr>
            <a:r>
              <a:rPr lang="en-US" sz="3600" b="0" i="0" u="none" strike="noStrike" baseline="0" dirty="0">
                <a:solidFill>
                  <a:srgbClr val="000000"/>
                </a:solidFill>
                <a:latin typeface="Calibri" panose="020F0502020204030204" pitchFamily="34" charset="0"/>
              </a:rPr>
              <a:t>Give examples of other relevant information that ALS learners should also know so they may effectively plan their own business (5 minutes). </a:t>
            </a:r>
          </a:p>
          <a:p>
            <a:pPr marL="742950" indent="-742950">
              <a:buFont typeface="+mj-lt"/>
              <a:buAutoNum type="arabicPeriod"/>
            </a:pPr>
            <a:r>
              <a:rPr lang="en-US" sz="3600" b="0" i="0" u="none" strike="noStrike" baseline="0" dirty="0">
                <a:solidFill>
                  <a:srgbClr val="000000"/>
                </a:solidFill>
                <a:latin typeface="Calibri" panose="020F0502020204030204" pitchFamily="34" charset="0"/>
              </a:rPr>
              <a:t>Briefly discuss other types of businesses not mentioned in the Be Your Own Boss Facilitator’s Guide. </a:t>
            </a:r>
          </a:p>
          <a:p>
            <a:endParaRPr lang="en-PH" sz="3600" b="0" i="0" u="none" strike="noStrike" baseline="0" dirty="0">
              <a:solidFill>
                <a:srgbClr val="000000"/>
              </a:solidFill>
              <a:latin typeface="Calibri" panose="020F0502020204030204" pitchFamily="34" charset="0"/>
            </a:endParaRPr>
          </a:p>
          <a:p>
            <a:r>
              <a:rPr lang="en-US" sz="3600" b="1" i="0" u="none" strike="noStrike" baseline="0" dirty="0">
                <a:solidFill>
                  <a:srgbClr val="000000"/>
                </a:solidFill>
                <a:latin typeface="Calibri" panose="020F0502020204030204" pitchFamily="34" charset="0"/>
              </a:rPr>
              <a:t>Example: </a:t>
            </a:r>
            <a:r>
              <a:rPr lang="en-US" sz="3600" b="0" i="0" u="none" strike="noStrike" baseline="0" dirty="0">
                <a:solidFill>
                  <a:srgbClr val="000000"/>
                </a:solidFill>
                <a:latin typeface="Calibri" panose="020F0502020204030204" pitchFamily="34" charset="0"/>
              </a:rPr>
              <a:t>Online businesses such as reselling from wholesalers, selling homemade food items, content creation, etc. </a:t>
            </a:r>
            <a:endParaRPr lang="en-PH" sz="3600" dirty="0"/>
          </a:p>
        </p:txBody>
      </p:sp>
    </p:spTree>
    <p:extLst>
      <p:ext uri="{BB962C8B-B14F-4D97-AF65-F5344CB8AC3E}">
        <p14:creationId xmlns:p14="http://schemas.microsoft.com/office/powerpoint/2010/main" val="2548123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90F4-407E-5B03-EA15-0777BE6C489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7027896-6948-A84F-876F-118DAA351B61}"/>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77B5465F-5FCE-E535-0797-4264D1338DE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996E99FD-9365-6EAA-2223-AE0AC07732A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8429F02-C140-455F-F4B3-DD7EDE75110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D3A396AB-C5B3-5EC3-B963-3D267012CC6D}"/>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3DFE5DD-142E-E6C4-FF5A-9713A77EE5A2}"/>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B8343B0-F758-D364-B981-DEDD8F0F79C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1D9F68BA-9A0F-9D7C-8BEF-E1B25ECDF2E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C4988F61-E98F-65CB-93F4-8CF0E30C9462}"/>
              </a:ext>
            </a:extLst>
          </p:cNvPr>
          <p:cNvSpPr txBox="1"/>
          <p:nvPr/>
        </p:nvSpPr>
        <p:spPr>
          <a:xfrm>
            <a:off x="381000" y="1678686"/>
            <a:ext cx="7106496" cy="6093976"/>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Application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20 minutes] </a:t>
            </a:r>
          </a:p>
          <a:p>
            <a:pPr algn="l"/>
            <a:endParaRPr lang="en-PH" sz="3000" b="0" i="0" u="none" strike="noStrike" baseline="0" dirty="0">
              <a:solidFill>
                <a:srgbClr val="000000"/>
              </a:solidFill>
              <a:latin typeface="Calibri" panose="020F0502020204030204" pitchFamily="34" charset="0"/>
            </a:endParaRPr>
          </a:p>
          <a:p>
            <a:pPr marL="342900" indent="-342900">
              <a:buFont typeface="+mj-lt"/>
              <a:buAutoNum type="arabicPeriod"/>
            </a:pPr>
            <a:r>
              <a:rPr lang="en-US" sz="3000" b="0" i="0" u="none" strike="noStrike" baseline="0" dirty="0">
                <a:solidFill>
                  <a:srgbClr val="000000"/>
                </a:solidFill>
                <a:latin typeface="Calibri" panose="020F0502020204030204" pitchFamily="34" charset="0"/>
              </a:rPr>
              <a:t>Ask the CES members to go back to the groupings from the previous activities. </a:t>
            </a:r>
          </a:p>
          <a:p>
            <a:pPr marL="342900" indent="-342900">
              <a:buFont typeface="+mj-lt"/>
              <a:buAutoNum type="arabicPeriod"/>
            </a:pPr>
            <a:endParaRPr lang="en-US" sz="3000" b="0" i="0" u="none" strike="noStrike" baseline="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Now that we have discussed the basics of businesses and entrepreneurship, let us try to consolidate what we learned and use these to plan upcoming </a:t>
            </a:r>
            <a:r>
              <a:rPr lang="en-US" sz="2800" b="0" i="0" u="none" strike="noStrike" baseline="0" dirty="0">
                <a:solidFill>
                  <a:srgbClr val="000000"/>
                </a:solidFill>
                <a:latin typeface="Calibri" panose="020F0502020204030204" pitchFamily="34" charset="0"/>
              </a:rPr>
              <a:t>sessions</a:t>
            </a:r>
            <a:r>
              <a:rPr lang="en-US" sz="3000" b="0" i="0" u="none" strike="noStrike" baseline="0" dirty="0">
                <a:solidFill>
                  <a:srgbClr val="000000"/>
                </a:solidFill>
                <a:latin typeface="Calibri" panose="020F0502020204030204" pitchFamily="34" charset="0"/>
              </a:rPr>
              <a:t> with the ALS learners. Within your small groups, fill out the graphic organizer based on what you picked up from this CES (10 minutes). </a:t>
            </a:r>
            <a:endParaRPr lang="en-PH" sz="3000" dirty="0"/>
          </a:p>
        </p:txBody>
      </p:sp>
    </p:spTree>
    <p:extLst>
      <p:ext uri="{BB962C8B-B14F-4D97-AF65-F5344CB8AC3E}">
        <p14:creationId xmlns:p14="http://schemas.microsoft.com/office/powerpoint/2010/main" val="107896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26E34-8583-C6C9-ECE5-54294C0368C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9E73B9B-2038-B849-C00B-3C64290ECCBD}"/>
              </a:ext>
            </a:extLst>
          </p:cNvPr>
          <p:cNvPicPr>
            <a:picLocks noChangeAspect="1"/>
          </p:cNvPicPr>
          <p:nvPr/>
        </p:nvPicPr>
        <p:blipFill>
          <a:blip r:embed="rId2"/>
          <a:srcRect t="7866"/>
          <a:stretch/>
        </p:blipFill>
        <p:spPr>
          <a:xfrm>
            <a:off x="5052756" y="1333500"/>
            <a:ext cx="12963936" cy="7762048"/>
          </a:xfrm>
          <a:prstGeom prst="rect">
            <a:avLst/>
          </a:prstGeom>
        </p:spPr>
      </p:pic>
      <p:sp>
        <p:nvSpPr>
          <p:cNvPr id="5" name="Freeform 5">
            <a:extLst>
              <a:ext uri="{FF2B5EF4-FFF2-40B4-BE49-F238E27FC236}">
                <a16:creationId xmlns:a16="http://schemas.microsoft.com/office/drawing/2014/main" id="{1AE744AC-DC34-F021-A03C-E0B6E9F968A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1511000-207F-6173-3E8A-D0517AEA5978}"/>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667A07C-9B07-3A32-8101-4A8D09D7AAE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688B966-B47C-2107-17EF-BD36BF3C536E}"/>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sym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A53AFEF-F613-FDF3-866D-A4061E906DCB}"/>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4CA1FE04-016E-1E60-5386-DBCA58C51AE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FABF7D03-1A53-0599-656E-C6216E82C8C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2B767BE9-4728-5271-2686-43B6BEB8411B}"/>
              </a:ext>
            </a:extLst>
          </p:cNvPr>
          <p:cNvSpPr txBox="1"/>
          <p:nvPr/>
        </p:nvSpPr>
        <p:spPr>
          <a:xfrm>
            <a:off x="654162" y="2380593"/>
            <a:ext cx="3810000" cy="2308324"/>
          </a:xfrm>
          <a:prstGeom prst="rect">
            <a:avLst/>
          </a:prstGeom>
          <a:noFill/>
        </p:spPr>
        <p:txBody>
          <a:bodyPr wrap="square">
            <a:spAutoFit/>
          </a:bodyPr>
          <a:lstStyle/>
          <a:p>
            <a:r>
              <a:rPr lang="en-US" sz="3600" b="0" i="0" u="none" strike="noStrike" baseline="0" dirty="0">
                <a:solidFill>
                  <a:srgbClr val="000000"/>
                </a:solidFill>
                <a:latin typeface="Calibri" panose="020F0502020204030204" pitchFamily="34" charset="0"/>
              </a:rPr>
              <a:t>Here are sample contents that may be written on the graphic organizer: </a:t>
            </a:r>
            <a:endParaRPr lang="en-US" sz="5400" b="0" i="0" u="none" strike="noStrike" baseline="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EBD188C2-8161-02C6-F88A-63DBF2966C93}"/>
              </a:ext>
            </a:extLst>
          </p:cNvPr>
          <p:cNvSpPr txBox="1"/>
          <p:nvPr/>
        </p:nvSpPr>
        <p:spPr>
          <a:xfrm>
            <a:off x="9144000" y="4701327"/>
            <a:ext cx="4572000" cy="584775"/>
          </a:xfrm>
          <a:prstGeom prst="rect">
            <a:avLst/>
          </a:prstGeom>
          <a:noFill/>
        </p:spPr>
        <p:txBody>
          <a:bodyPr wrap="square">
            <a:spAutoFit/>
          </a:bodyPr>
          <a:lstStyle/>
          <a:p>
            <a:pPr algn="ctr"/>
            <a:r>
              <a:rPr lang="en-PH" sz="3200" b="1" i="0" u="none" strike="noStrike" baseline="0" dirty="0">
                <a:solidFill>
                  <a:schemeClr val="tx2">
                    <a:lumMod val="60000"/>
                    <a:lumOff val="40000"/>
                  </a:schemeClr>
                </a:solidFill>
              </a:rPr>
              <a:t>Business vision </a:t>
            </a:r>
          </a:p>
        </p:txBody>
      </p:sp>
      <p:sp>
        <p:nvSpPr>
          <p:cNvPr id="19" name="TextBox 18">
            <a:extLst>
              <a:ext uri="{FF2B5EF4-FFF2-40B4-BE49-F238E27FC236}">
                <a16:creationId xmlns:a16="http://schemas.microsoft.com/office/drawing/2014/main" id="{43838055-03EC-2431-C678-85E609160ED8}"/>
              </a:ext>
            </a:extLst>
          </p:cNvPr>
          <p:cNvSpPr txBox="1"/>
          <p:nvPr/>
        </p:nvSpPr>
        <p:spPr>
          <a:xfrm>
            <a:off x="5720796" y="6742322"/>
            <a:ext cx="5836340" cy="1815882"/>
          </a:xfrm>
          <a:prstGeom prst="rect">
            <a:avLst/>
          </a:prstGeom>
          <a:noFill/>
        </p:spPr>
        <p:txBody>
          <a:bodyPr wrap="square">
            <a:spAutoFit/>
          </a:bodyPr>
          <a:lstStyle/>
          <a:p>
            <a:pPr marL="285750" indent="-285750">
              <a:buFont typeface="Arial" panose="020B0604020202020204" pitchFamily="34" charset="0"/>
              <a:buChar char="•"/>
            </a:pPr>
            <a:r>
              <a:rPr lang="en-US" sz="2800" b="1" i="0" u="none" strike="noStrike" baseline="0" dirty="0">
                <a:solidFill>
                  <a:schemeClr val="tx2">
                    <a:lumMod val="60000"/>
                    <a:lumOff val="40000"/>
                  </a:schemeClr>
                </a:solidFill>
                <a:latin typeface="Calibri" panose="020F0502020204030204" pitchFamily="34" charset="0"/>
              </a:rPr>
              <a:t>What do I need to know before starting a business? </a:t>
            </a:r>
          </a:p>
          <a:p>
            <a:pPr marL="285750" indent="-285750">
              <a:buFont typeface="Arial" panose="020B0604020202020204" pitchFamily="34" charset="0"/>
              <a:buChar char="•"/>
            </a:pPr>
            <a:r>
              <a:rPr lang="en-US" sz="2800" b="1" i="0" u="none" strike="noStrike" baseline="0" dirty="0">
                <a:solidFill>
                  <a:schemeClr val="tx2">
                    <a:lumMod val="60000"/>
                    <a:lumOff val="40000"/>
                  </a:schemeClr>
                </a:solidFill>
                <a:latin typeface="Calibri" panose="020F0502020204030204" pitchFamily="34" charset="0"/>
              </a:rPr>
              <a:t>How can I prepare myself for entrepreneurship? </a:t>
            </a:r>
          </a:p>
        </p:txBody>
      </p:sp>
      <p:sp>
        <p:nvSpPr>
          <p:cNvPr id="21" name="TextBox 20">
            <a:extLst>
              <a:ext uri="{FF2B5EF4-FFF2-40B4-BE49-F238E27FC236}">
                <a16:creationId xmlns:a16="http://schemas.microsoft.com/office/drawing/2014/main" id="{FAE797A2-30C4-D25B-C42E-D6C4F396059A}"/>
              </a:ext>
            </a:extLst>
          </p:cNvPr>
          <p:cNvSpPr txBox="1"/>
          <p:nvPr/>
        </p:nvSpPr>
        <p:spPr>
          <a:xfrm>
            <a:off x="11557135" y="6597049"/>
            <a:ext cx="5836339" cy="1938992"/>
          </a:xfrm>
          <a:prstGeom prst="rect">
            <a:avLst/>
          </a:prstGeom>
          <a:noFill/>
        </p:spPr>
        <p:txBody>
          <a:bodyPr wrap="square">
            <a:spAutoFit/>
          </a:bodyPr>
          <a:lstStyle/>
          <a:p>
            <a:pPr marL="285750" indent="-285750">
              <a:buFont typeface="Arial" panose="020B0604020202020204" pitchFamily="34" charset="0"/>
              <a:buChar char="•"/>
            </a:pPr>
            <a:r>
              <a:rPr lang="en-US" sz="2400" b="1" i="0" u="none" strike="noStrike" baseline="0" dirty="0">
                <a:solidFill>
                  <a:schemeClr val="tx2">
                    <a:lumMod val="60000"/>
                    <a:lumOff val="40000"/>
                  </a:schemeClr>
                </a:solidFill>
                <a:latin typeface="Calibri" panose="020F0502020204030204" pitchFamily="34" charset="0"/>
              </a:rPr>
              <a:t>Learners can already share general ideas on the kind of business they want to build </a:t>
            </a:r>
          </a:p>
          <a:p>
            <a:pPr marL="285750" indent="-285750">
              <a:buFont typeface="Arial" panose="020B0604020202020204" pitchFamily="34" charset="0"/>
              <a:buChar char="•"/>
            </a:pPr>
            <a:r>
              <a:rPr lang="en-US" sz="2400" b="1" i="0" u="none" strike="noStrike" baseline="0" dirty="0">
                <a:solidFill>
                  <a:schemeClr val="tx2">
                    <a:lumMod val="60000"/>
                    <a:lumOff val="40000"/>
                  </a:schemeClr>
                </a:solidFill>
                <a:latin typeface="Calibri" panose="020F0502020204030204" pitchFamily="34" charset="0"/>
              </a:rPr>
              <a:t>Learners will read the relevant handouts (e.g., Handout 1.1: Definition of Business and Business Activities) </a:t>
            </a:r>
          </a:p>
        </p:txBody>
      </p:sp>
      <p:sp>
        <p:nvSpPr>
          <p:cNvPr id="23" name="TextBox 22">
            <a:extLst>
              <a:ext uri="{FF2B5EF4-FFF2-40B4-BE49-F238E27FC236}">
                <a16:creationId xmlns:a16="http://schemas.microsoft.com/office/drawing/2014/main" id="{D22FD808-61BB-49DB-9080-7E16B9372D51}"/>
              </a:ext>
            </a:extLst>
          </p:cNvPr>
          <p:cNvSpPr txBox="1"/>
          <p:nvPr/>
        </p:nvSpPr>
        <p:spPr>
          <a:xfrm>
            <a:off x="5720796" y="2315319"/>
            <a:ext cx="5633004" cy="1815882"/>
          </a:xfrm>
          <a:prstGeom prst="rect">
            <a:avLst/>
          </a:prstGeom>
          <a:noFill/>
        </p:spPr>
        <p:txBody>
          <a:bodyPr wrap="square">
            <a:spAutoFit/>
          </a:bodyPr>
          <a:lstStyle/>
          <a:p>
            <a:r>
              <a:rPr lang="en-US" sz="2800" b="1" i="0" u="none" strike="noStrike" baseline="0" dirty="0">
                <a:solidFill>
                  <a:schemeClr val="tx2">
                    <a:lumMod val="60000"/>
                    <a:lumOff val="40000"/>
                  </a:schemeClr>
                </a:solidFill>
                <a:latin typeface="Calibri" panose="020F0502020204030204" pitchFamily="34" charset="0"/>
              </a:rPr>
              <a:t>A statement that answers the basic question: “What do I want my business to become?” [Handout 1.6 (a): Vision and Mission] </a:t>
            </a:r>
          </a:p>
        </p:txBody>
      </p:sp>
      <p:sp>
        <p:nvSpPr>
          <p:cNvPr id="24" name="TextBox 23">
            <a:extLst>
              <a:ext uri="{FF2B5EF4-FFF2-40B4-BE49-F238E27FC236}">
                <a16:creationId xmlns:a16="http://schemas.microsoft.com/office/drawing/2014/main" id="{E0AEB16C-FCBF-0218-42B4-7CC919665302}"/>
              </a:ext>
            </a:extLst>
          </p:cNvPr>
          <p:cNvSpPr txBox="1"/>
          <p:nvPr/>
        </p:nvSpPr>
        <p:spPr>
          <a:xfrm>
            <a:off x="11557136" y="2171700"/>
            <a:ext cx="5791200" cy="2862322"/>
          </a:xfrm>
          <a:prstGeom prst="rect">
            <a:avLst/>
          </a:prstGeom>
          <a:noFill/>
        </p:spPr>
        <p:txBody>
          <a:bodyPr wrap="square">
            <a:spAutoFit/>
          </a:bodyPr>
          <a:lstStyle/>
          <a:p>
            <a:pPr marL="285750" indent="-285750">
              <a:buFont typeface="Arial" panose="020B0604020202020204" pitchFamily="34" charset="0"/>
              <a:buChar char="•"/>
            </a:pPr>
            <a:r>
              <a:rPr lang="en-US" sz="1800" b="1" i="0" u="none" strike="noStrike" baseline="0" dirty="0">
                <a:solidFill>
                  <a:schemeClr val="tx2">
                    <a:lumMod val="60000"/>
                    <a:lumOff val="40000"/>
                  </a:schemeClr>
                </a:solidFill>
                <a:latin typeface="Calibri" panose="020F0502020204030204" pitchFamily="34" charset="0"/>
              </a:rPr>
              <a:t>Read or review all the necessary materials and activities before meeting the learners (e.g., Module 1 Handout 1.6 (a): Vision and Mission, Handout 1.6 (b): Vision and Mission, etc.) </a:t>
            </a:r>
          </a:p>
          <a:p>
            <a:pPr marL="285750" indent="-285750">
              <a:buFont typeface="Arial" panose="020B0604020202020204" pitchFamily="34" charset="0"/>
              <a:buChar char="•"/>
            </a:pPr>
            <a:r>
              <a:rPr lang="en-US" sz="1800" b="1" i="0" u="none" strike="noStrike" baseline="0" dirty="0">
                <a:solidFill>
                  <a:schemeClr val="tx2">
                    <a:lumMod val="60000"/>
                    <a:lumOff val="40000"/>
                  </a:schemeClr>
                </a:solidFill>
                <a:latin typeface="Calibri" panose="020F0502020204030204" pitchFamily="34" charset="0"/>
              </a:rPr>
              <a:t>Review the facilitation guidelines, objectives, and the timeline of sessions </a:t>
            </a:r>
          </a:p>
          <a:p>
            <a:pPr marL="2571750" lvl="5" indent="-285750">
              <a:buFont typeface="Arial" panose="020B0604020202020204" pitchFamily="34" charset="0"/>
              <a:buChar char="•"/>
            </a:pPr>
            <a:r>
              <a:rPr lang="en-US" b="1" i="0" u="none" strike="noStrike" baseline="0" dirty="0">
                <a:solidFill>
                  <a:schemeClr val="tx2">
                    <a:lumMod val="60000"/>
                    <a:lumOff val="40000"/>
                  </a:schemeClr>
                </a:solidFill>
                <a:latin typeface="Calibri" panose="020F0502020204030204" pitchFamily="34" charset="0"/>
              </a:rPr>
              <a:t>Take note of the ALS learners’ background and contextualize the discussions as much as possible </a:t>
            </a:r>
          </a:p>
        </p:txBody>
      </p:sp>
    </p:spTree>
    <p:extLst>
      <p:ext uri="{BB962C8B-B14F-4D97-AF65-F5344CB8AC3E}">
        <p14:creationId xmlns:p14="http://schemas.microsoft.com/office/powerpoint/2010/main" val="33211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81A8-B3EC-C934-C6D9-CF4FE93535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228216-221B-69FE-7146-0918A90F93E6}"/>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a:extLst>
              <a:ext uri="{FF2B5EF4-FFF2-40B4-BE49-F238E27FC236}">
                <a16:creationId xmlns:a16="http://schemas.microsoft.com/office/drawing/2014/main" id="{22F74825-B1EE-5E00-5D3E-0FECAFE35972}"/>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1B23B51E-0D81-7B86-FE3E-FA2BC88E438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5" name="Freeform 5">
            <a:extLst>
              <a:ext uri="{FF2B5EF4-FFF2-40B4-BE49-F238E27FC236}">
                <a16:creationId xmlns:a16="http://schemas.microsoft.com/office/drawing/2014/main" id="{069D31D7-6024-8FB5-D52F-B338A2FD5BD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6" name="TextBox 6">
            <a:extLst>
              <a:ext uri="{FF2B5EF4-FFF2-40B4-BE49-F238E27FC236}">
                <a16:creationId xmlns:a16="http://schemas.microsoft.com/office/drawing/2014/main" id="{08086D29-F94D-F576-BD15-08E75BB01A41}"/>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1. PURPOSE OF THE CES GUIDE</a:t>
            </a:r>
          </a:p>
        </p:txBody>
      </p:sp>
      <p:sp>
        <p:nvSpPr>
          <p:cNvPr id="7" name="Google Shape;62;p14">
            <a:extLst>
              <a:ext uri="{FF2B5EF4-FFF2-40B4-BE49-F238E27FC236}">
                <a16:creationId xmlns:a16="http://schemas.microsoft.com/office/drawing/2014/main" id="{592DD629-FD7D-FBC6-1A28-53D5F73CCA58}"/>
              </a:ext>
            </a:extLst>
          </p:cNvPr>
          <p:cNvSpPr txBox="1">
            <a:spLocks noGrp="1"/>
          </p:cNvSpPr>
          <p:nvPr/>
        </p:nvSpPr>
        <p:spPr>
          <a:xfrm>
            <a:off x="1066800" y="1866900"/>
            <a:ext cx="16497300" cy="62939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457200" lvl="0" indent="-357187" algn="l" rtl="0">
              <a:lnSpc>
                <a:spcPct val="95000"/>
              </a:lnSpc>
              <a:spcBef>
                <a:spcPts val="0"/>
              </a:spcBef>
              <a:spcAft>
                <a:spcPts val="0"/>
              </a:spcAft>
              <a:buSzPts val="2025"/>
              <a:buChar char="●"/>
            </a:pPr>
            <a:r>
              <a:rPr lang="en-US" sz="3500" b="0" i="0" u="none" strike="noStrike" baseline="0" dirty="0">
                <a:solidFill>
                  <a:srgbClr val="000000"/>
                </a:solidFill>
                <a:latin typeface="Calibri" panose="020F0502020204030204" pitchFamily="34" charset="0"/>
              </a:rPr>
              <a:t>Developed in partnership with the DepEd Bureau of Alternative Education (BAE) and funded by USAID's Opportunity 2.0 Program, </a:t>
            </a:r>
            <a:r>
              <a:rPr lang="en-US" sz="3500" b="1" i="0" u="none" strike="noStrike" baseline="0" dirty="0">
                <a:solidFill>
                  <a:srgbClr val="000000"/>
                </a:solidFill>
                <a:latin typeface="Calibri" panose="020F0502020204030204" pitchFamily="34" charset="0"/>
              </a:rPr>
              <a:t>this CES guide serves as a resource for ALS teachers. It aids in teaching and supporting learners to achieve employment and livelihood goals.</a:t>
            </a:r>
          </a:p>
          <a:p>
            <a:pPr marL="457200" lvl="0" indent="-357187" algn="l" rtl="0">
              <a:lnSpc>
                <a:spcPct val="95000"/>
              </a:lnSpc>
              <a:spcBef>
                <a:spcPts val="0"/>
              </a:spcBef>
              <a:spcAft>
                <a:spcPts val="0"/>
              </a:spcAft>
              <a:buSzPts val="2025"/>
              <a:buChar char="●"/>
            </a:pPr>
            <a:endParaRPr lang="en-US" sz="3500" b="1" dirty="0">
              <a:solidFill>
                <a:schemeClr val="tx1"/>
              </a:solidFill>
              <a:latin typeface="+mj-lt"/>
            </a:endParaRPr>
          </a:p>
          <a:p>
            <a:pPr marL="457200" lvl="0" indent="-357187" algn="l" rtl="0">
              <a:lnSpc>
                <a:spcPct val="95000"/>
              </a:lnSpc>
              <a:spcBef>
                <a:spcPts val="0"/>
              </a:spcBef>
              <a:spcAft>
                <a:spcPts val="0"/>
              </a:spcAft>
              <a:buSzPts val="2025"/>
              <a:buChar char="●"/>
            </a:pPr>
            <a:r>
              <a:rPr lang="en-US" sz="3500" b="1" dirty="0">
                <a:solidFill>
                  <a:srgbClr val="000000"/>
                </a:solidFill>
                <a:latin typeface="Calibri" panose="020F0502020204030204" pitchFamily="34" charset="0"/>
              </a:rPr>
              <a:t>It e</a:t>
            </a:r>
            <a:r>
              <a:rPr lang="en-US" sz="3500" b="1" i="0" u="none" strike="noStrike" baseline="0" dirty="0">
                <a:solidFill>
                  <a:srgbClr val="000000"/>
                </a:solidFill>
                <a:latin typeface="Calibri" panose="020F0502020204030204" pitchFamily="34" charset="0"/>
              </a:rPr>
              <a:t>mphasizes self-employment and entrepreneurship activities, </a:t>
            </a:r>
            <a:r>
              <a:rPr lang="en-US" sz="3500" b="0" i="0" u="none" strike="noStrike" baseline="0" dirty="0">
                <a:solidFill>
                  <a:srgbClr val="000000"/>
                </a:solidFill>
                <a:latin typeface="Calibri" panose="020F0502020204030204" pitchFamily="34" charset="0"/>
              </a:rPr>
              <a:t>rooted in the </a:t>
            </a:r>
            <a:r>
              <a:rPr lang="en-US" sz="3500" b="0" i="1" u="none" strike="noStrike" baseline="0" dirty="0">
                <a:solidFill>
                  <a:srgbClr val="000000"/>
                </a:solidFill>
                <a:latin typeface="Calibri" panose="020F0502020204030204" pitchFamily="34" charset="0"/>
              </a:rPr>
              <a:t>Be Your Own Boss</a:t>
            </a:r>
            <a:r>
              <a:rPr lang="en-US" sz="3500" b="0" i="0" u="none" strike="noStrike" baseline="0" dirty="0">
                <a:solidFill>
                  <a:srgbClr val="000000"/>
                </a:solidFill>
                <a:latin typeface="Calibri" panose="020F0502020204030204" pitchFamily="34" charset="0"/>
              </a:rPr>
              <a:t> materials developed by the Education Development Center, Inc. as a global resource.</a:t>
            </a:r>
          </a:p>
          <a:p>
            <a:pPr marL="457200" lvl="0" indent="-357187" algn="l" rtl="0">
              <a:lnSpc>
                <a:spcPct val="95000"/>
              </a:lnSpc>
              <a:spcBef>
                <a:spcPts val="0"/>
              </a:spcBef>
              <a:spcAft>
                <a:spcPts val="0"/>
              </a:spcAft>
              <a:buSzPts val="2025"/>
              <a:buChar char="●"/>
            </a:pPr>
            <a:endParaRPr lang="en-US" sz="3500" dirty="0">
              <a:solidFill>
                <a:schemeClr val="tx1"/>
              </a:solidFill>
              <a:latin typeface="+mj-lt"/>
            </a:endParaRPr>
          </a:p>
          <a:p>
            <a:pPr indent="-357187">
              <a:lnSpc>
                <a:spcPct val="95000"/>
              </a:lnSpc>
              <a:buSzPts val="2025"/>
            </a:pPr>
            <a:r>
              <a:rPr lang="en-US" sz="3500" dirty="0">
                <a:solidFill>
                  <a:schemeClr val="tx1"/>
                </a:solidFill>
                <a:latin typeface="+mj-lt"/>
              </a:rPr>
              <a:t>Aligned with the DepEd ALS Curriculum, particularly Learning Strand 4 on Life and Career Skills, </a:t>
            </a:r>
            <a:r>
              <a:rPr lang="en-US" sz="3500" b="1" i="1" dirty="0">
                <a:solidFill>
                  <a:schemeClr val="tx1"/>
                </a:solidFill>
                <a:latin typeface="+mj-lt"/>
              </a:rPr>
              <a:t>Be Your Own Boss </a:t>
            </a:r>
            <a:r>
              <a:rPr lang="en-US" sz="3500" b="1" dirty="0">
                <a:solidFill>
                  <a:schemeClr val="tx1"/>
                </a:solidFill>
                <a:latin typeface="+mj-lt"/>
              </a:rPr>
              <a:t>allows learners to go through a series of </a:t>
            </a:r>
            <a:r>
              <a:rPr lang="en-US" sz="3500" b="1" i="0" u="none" strike="noStrike" baseline="0" dirty="0">
                <a:solidFill>
                  <a:srgbClr val="000000"/>
                </a:solidFill>
                <a:latin typeface="Calibri" panose="020F0502020204030204" pitchFamily="34" charset="0"/>
              </a:rPr>
              <a:t>experiential learning. Through these activities, learners gain foundational business skills and foster an entrepreneurial mindset. </a:t>
            </a:r>
            <a:endParaRPr lang="en-US" sz="3500" b="1" dirty="0">
              <a:solidFill>
                <a:schemeClr val="tx1"/>
              </a:solidFill>
              <a:latin typeface="+mj-lt"/>
            </a:endParaRPr>
          </a:p>
        </p:txBody>
      </p:sp>
    </p:spTree>
    <p:extLst>
      <p:ext uri="{BB962C8B-B14F-4D97-AF65-F5344CB8AC3E}">
        <p14:creationId xmlns:p14="http://schemas.microsoft.com/office/powerpoint/2010/main" val="143293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2902A-B2D4-5DE9-66B9-3BF979FDE25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6104D2F-424E-3CDD-311B-06AC244B014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512BD3B-8A0F-0D08-B822-2C1E7862E28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4EA3CF11-65AB-B958-97BC-ED8951B92BC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414889F3-0763-E826-3D8B-C81DA6E72BBC}"/>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D480A2B-1BD6-A0CA-AEAB-D95B65DCEA5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28DCC72B-BE58-50F6-CD00-4744013ED12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63205FC1-45C8-03AD-038F-533238CD1310}"/>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FC3E16DD-5F50-4F24-3E45-0BC14C2956C9}"/>
              </a:ext>
            </a:extLst>
          </p:cNvPr>
          <p:cNvSpPr txBox="1"/>
          <p:nvPr/>
        </p:nvSpPr>
        <p:spPr>
          <a:xfrm>
            <a:off x="1143000" y="2883711"/>
            <a:ext cx="15544800" cy="2785378"/>
          </a:xfrm>
          <a:prstGeom prst="rect">
            <a:avLst/>
          </a:prstGeom>
          <a:noFill/>
        </p:spPr>
        <p:txBody>
          <a:bodyPr wrap="square">
            <a:spAutoFit/>
          </a:bodyPr>
          <a:lstStyle/>
          <a:p>
            <a:pPr marL="514350" indent="-514350">
              <a:buFont typeface="+mj-lt"/>
              <a:buAutoNum type="arabicPeriod" startAt="3"/>
            </a:pPr>
            <a:r>
              <a:rPr lang="en-US" sz="3500" b="0" i="0" u="none" strike="noStrike" baseline="0" dirty="0">
                <a:solidFill>
                  <a:srgbClr val="000000"/>
                </a:solidFill>
                <a:latin typeface="Calibri" panose="020F0502020204030204" pitchFamily="34" charset="0"/>
              </a:rPr>
              <a:t>Ask at least two groups to briefly share their filled-out graphic organizers with the bigger group. </a:t>
            </a:r>
          </a:p>
          <a:p>
            <a:pPr marL="514350" indent="-514350">
              <a:buFont typeface="+mj-lt"/>
              <a:buAutoNum type="arabicPeriod" startAt="3"/>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At the end of each CES, expect to complete graphic organizers—first in groups or pairs, then individually. Maintaining a habit of creating personal organizers afterward is encouraged. You can also take photos of the organizers as references. </a:t>
            </a:r>
          </a:p>
        </p:txBody>
      </p:sp>
    </p:spTree>
    <p:extLst>
      <p:ext uri="{BB962C8B-B14F-4D97-AF65-F5344CB8AC3E}">
        <p14:creationId xmlns:p14="http://schemas.microsoft.com/office/powerpoint/2010/main" val="400533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467E0-CD43-9B32-A6CE-504D91C2AB2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F98F811-CEDF-9FCE-9AD4-B33CB4D721C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1A91CFF3-088A-61FB-90B1-83C1A7B8FD9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EA133331-AF7B-A8FF-DC38-36A85D64C746}"/>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4AF22021-E169-0628-5FDD-906028AC8F8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5C611541-4F7A-E540-F175-CE428C9C75E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588E6B02-9B7D-C077-94BA-2673E49E849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84A0E93E-C061-ECE5-52A8-2150FF8016CE}"/>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0" name="TextBox 9">
            <a:extLst>
              <a:ext uri="{FF2B5EF4-FFF2-40B4-BE49-F238E27FC236}">
                <a16:creationId xmlns:a16="http://schemas.microsoft.com/office/drawing/2014/main" id="{B99E20BD-9BA0-2DA0-F7F2-ED625AE14584}"/>
              </a:ext>
            </a:extLst>
          </p:cNvPr>
          <p:cNvSpPr txBox="1"/>
          <p:nvPr/>
        </p:nvSpPr>
        <p:spPr>
          <a:xfrm>
            <a:off x="990600" y="1638300"/>
            <a:ext cx="16611599" cy="7571303"/>
          </a:xfrm>
          <a:prstGeom prst="rect">
            <a:avLst/>
          </a:prstGeom>
          <a:noFill/>
        </p:spPr>
        <p:txBody>
          <a:bodyPr wrap="square">
            <a:spAutoFit/>
          </a:bodyPr>
          <a:lstStyle/>
          <a:p>
            <a:r>
              <a:rPr lang="en-PH" sz="2700" b="1" i="1" u="none" strike="noStrike" baseline="0" dirty="0">
                <a:solidFill>
                  <a:srgbClr val="000000"/>
                </a:solidFill>
                <a:latin typeface="Calibri" panose="020F0502020204030204" pitchFamily="34" charset="0"/>
              </a:rPr>
              <a:t>Assessment Administration Tips </a:t>
            </a:r>
            <a:endParaRPr lang="en-PH" sz="2700" b="0" i="0" u="none" strike="noStrike" baseline="0" dirty="0">
              <a:solidFill>
                <a:srgbClr val="000000"/>
              </a:solidFill>
              <a:latin typeface="Calibri" panose="020F0502020204030204" pitchFamily="34" charset="0"/>
            </a:endParaRPr>
          </a:p>
          <a:p>
            <a:r>
              <a:rPr lang="en-PH" sz="2700" b="0" i="0" u="none" strike="noStrike" baseline="0" dirty="0">
                <a:solidFill>
                  <a:srgbClr val="000000"/>
                </a:solidFill>
                <a:latin typeface="Calibri" panose="020F0502020204030204" pitchFamily="34" charset="0"/>
              </a:rPr>
              <a:t>[Total: 10 minutes] </a:t>
            </a:r>
          </a:p>
          <a:p>
            <a:endParaRPr lang="en-PH" sz="27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Have CES members complete the Module 1 Post-Test to assess understanding, address common errors, and write personal reflections on the Reflection Sheet. </a:t>
            </a: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Plan how to process Pre-/Post-Tests, Reflection Sheets, and End-of-Module Assessments for clarity and learning. </a:t>
            </a: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Assure learners that assessments are not for disqualification but to gauge understanding and provide support. </a:t>
            </a: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Use the Facilitator’s Guide and answer keys to address difficult topics, focusing on common mistakes rather than analyzing every item. </a:t>
            </a: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Emphasize that Reflection Sheets have no right or wrong answers, serving as tools for understanding and identifying challenges. </a:t>
            </a: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Inform learners they will regularly complete Reflection Sheets and End-of-Module Assessments to track their growth. </a:t>
            </a:r>
          </a:p>
          <a:p>
            <a:pPr marL="514350" indent="-514350">
              <a:buFont typeface="+mj-lt"/>
              <a:buAutoNum type="arabicPeriod"/>
            </a:pPr>
            <a:r>
              <a:rPr lang="en-US" sz="2700" b="0" i="0" u="none" strike="noStrike" baseline="0" dirty="0">
                <a:solidFill>
                  <a:srgbClr val="000000"/>
                </a:solidFill>
                <a:latin typeface="Calibri" panose="020F0502020204030204" pitchFamily="34" charset="0"/>
              </a:rPr>
              <a:t>Provide feedback using the Sandwich Method: constructive feedback between positive remarks.</a:t>
            </a:r>
          </a:p>
          <a:p>
            <a:endParaRPr lang="en-US" sz="2700" dirty="0">
              <a:solidFill>
                <a:srgbClr val="000000"/>
              </a:solidFill>
              <a:latin typeface="Calibri" panose="020F0502020204030204" pitchFamily="34" charset="0"/>
            </a:endParaRPr>
          </a:p>
          <a:p>
            <a:r>
              <a:rPr lang="en-US" sz="2700" b="1" i="0" u="none" strike="noStrike" baseline="0" dirty="0">
                <a:solidFill>
                  <a:srgbClr val="000000"/>
                </a:solidFill>
                <a:latin typeface="Calibri" panose="020F0502020204030204" pitchFamily="34" charset="0"/>
              </a:rPr>
              <a:t>Example: </a:t>
            </a:r>
            <a:r>
              <a:rPr lang="en-US" sz="2700" b="0" i="0" u="none" strike="noStrike" baseline="0" dirty="0">
                <a:solidFill>
                  <a:srgbClr val="000000"/>
                </a:solidFill>
                <a:latin typeface="Calibri" panose="020F0502020204030204" pitchFamily="34" charset="0"/>
              </a:rPr>
              <a:t>“I see that you were able to fully understand the basic definition of a business </a:t>
            </a:r>
            <a:r>
              <a:rPr lang="en-US" sz="2700" b="0" i="0" u="none" strike="noStrike" baseline="0" dirty="0">
                <a:solidFill>
                  <a:schemeClr val="bg1">
                    <a:lumMod val="65000"/>
                  </a:schemeClr>
                </a:solidFill>
                <a:latin typeface="Calibri" panose="020F0502020204030204" pitchFamily="34" charset="0"/>
              </a:rPr>
              <a:t>[</a:t>
            </a:r>
            <a:r>
              <a:rPr lang="en-US" sz="2700" b="0" i="1" u="none" strike="noStrike" baseline="0" dirty="0">
                <a:solidFill>
                  <a:schemeClr val="bg1">
                    <a:lumMod val="65000"/>
                  </a:schemeClr>
                </a:solidFill>
                <a:latin typeface="Calibri" panose="020F0502020204030204" pitchFamily="34" charset="0"/>
              </a:rPr>
              <a:t>positive feedback</a:t>
            </a:r>
            <a:r>
              <a:rPr lang="en-US" sz="2700" b="0" i="0" u="none" strike="noStrike" baseline="0" dirty="0">
                <a:solidFill>
                  <a:schemeClr val="bg1">
                    <a:lumMod val="65000"/>
                  </a:schemeClr>
                </a:solidFill>
                <a:latin typeface="Calibri" panose="020F0502020204030204" pitchFamily="34" charset="0"/>
              </a:rPr>
              <a:t>]. </a:t>
            </a:r>
            <a:r>
              <a:rPr lang="en-US" sz="2700" b="0" i="0" u="none" strike="noStrike" baseline="0" dirty="0">
                <a:solidFill>
                  <a:srgbClr val="000000"/>
                </a:solidFill>
                <a:latin typeface="Calibri" panose="020F0502020204030204" pitchFamily="34" charset="0"/>
              </a:rPr>
              <a:t>However, you still seemed confused between buying input and selling </a:t>
            </a:r>
            <a:r>
              <a:rPr lang="en-US" sz="2700" b="0" i="0" u="none" strike="noStrike" baseline="0" dirty="0">
                <a:solidFill>
                  <a:schemeClr val="bg1">
                    <a:lumMod val="65000"/>
                  </a:schemeClr>
                </a:solidFill>
                <a:latin typeface="Calibri" panose="020F0502020204030204" pitchFamily="34" charset="0"/>
              </a:rPr>
              <a:t>[</a:t>
            </a:r>
            <a:r>
              <a:rPr lang="en-US" sz="2700" b="0" i="1" u="none" strike="noStrike" baseline="0" dirty="0">
                <a:solidFill>
                  <a:schemeClr val="bg1">
                    <a:lumMod val="65000"/>
                  </a:schemeClr>
                </a:solidFill>
                <a:latin typeface="Calibri" panose="020F0502020204030204" pitchFamily="34" charset="0"/>
              </a:rPr>
              <a:t>negative or constructive feedback</a:t>
            </a:r>
            <a:r>
              <a:rPr lang="en-US" sz="2700" b="0" i="0" u="none" strike="noStrike" baseline="0" dirty="0">
                <a:solidFill>
                  <a:schemeClr val="bg1">
                    <a:lumMod val="65000"/>
                  </a:schemeClr>
                </a:solidFill>
                <a:latin typeface="Calibri" panose="020F0502020204030204" pitchFamily="34" charset="0"/>
              </a:rPr>
              <a:t>]</a:t>
            </a:r>
            <a:r>
              <a:rPr lang="en-US" sz="2700" b="0" i="0" u="none" strike="noStrike" baseline="0" dirty="0">
                <a:solidFill>
                  <a:srgbClr val="000000"/>
                </a:solidFill>
                <a:latin typeface="Calibri" panose="020F0502020204030204" pitchFamily="34" charset="0"/>
              </a:rPr>
              <a:t>, but you’re attentive and willing to learn. I’m sure you will get the hang of it as we go along </a:t>
            </a:r>
            <a:r>
              <a:rPr lang="en-US" sz="2700" b="0" i="0" u="none" strike="noStrike" baseline="0" dirty="0">
                <a:solidFill>
                  <a:schemeClr val="bg1">
                    <a:lumMod val="65000"/>
                  </a:schemeClr>
                </a:solidFill>
                <a:latin typeface="Calibri" panose="020F0502020204030204" pitchFamily="34" charset="0"/>
              </a:rPr>
              <a:t>[</a:t>
            </a:r>
            <a:r>
              <a:rPr lang="en-US" sz="2700" b="0" i="1" u="none" strike="noStrike" baseline="0" dirty="0">
                <a:solidFill>
                  <a:schemeClr val="bg1">
                    <a:lumMod val="65000"/>
                  </a:schemeClr>
                </a:solidFill>
                <a:latin typeface="Calibri" panose="020F0502020204030204" pitchFamily="34" charset="0"/>
              </a:rPr>
              <a:t>positive feedback</a:t>
            </a:r>
            <a:r>
              <a:rPr lang="en-US" sz="2700" b="0" i="0" u="none" strike="noStrike" baseline="0" dirty="0">
                <a:solidFill>
                  <a:schemeClr val="bg1">
                    <a:lumMod val="65000"/>
                  </a:schemeClr>
                </a:solidFill>
                <a:latin typeface="Calibri" panose="020F0502020204030204" pitchFamily="34" charset="0"/>
              </a:rPr>
              <a:t>]</a:t>
            </a:r>
            <a:r>
              <a:rPr lang="en-US" sz="27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06324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65847-CD65-9A54-F359-93B764BD52C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C0D1D44-1AC3-4B50-343A-9168C9E00DB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D2B8D03-DA93-94AE-5CE8-1AC605925FC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96E458FE-DD2A-C502-872B-AF30D1133C6A}"/>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6C3E99D4-CBFA-AC6C-C6B5-D58C0E99D6E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565F061F-0814-5158-5385-1D6D07A10CF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8" name="Freeform 5">
            <a:extLst>
              <a:ext uri="{FF2B5EF4-FFF2-40B4-BE49-F238E27FC236}">
                <a16:creationId xmlns:a16="http://schemas.microsoft.com/office/drawing/2014/main" id="{D73EDAC6-12B6-5FA9-B031-9B3B6F42681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E86402B8-46BA-0D57-4B11-5F06A44B411C}"/>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41BCAEBA-118C-FB18-0174-D67A536C4D02}"/>
              </a:ext>
            </a:extLst>
          </p:cNvPr>
          <p:cNvSpPr txBox="1"/>
          <p:nvPr/>
        </p:nvSpPr>
        <p:spPr>
          <a:xfrm>
            <a:off x="1066800" y="2115884"/>
            <a:ext cx="16459200" cy="6555641"/>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Closing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Administer the post-CES competency assessment (Annex B).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Identify the topic, prerequisites, and schedule for the next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Thank the CES members and congratulate them for completing the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Encourage them to ponder on this quote: </a:t>
            </a:r>
          </a:p>
          <a:p>
            <a:endParaRPr lang="en-PH" sz="3000" b="0" i="0" u="none" strike="noStrike" baseline="0" dirty="0">
              <a:solidFill>
                <a:srgbClr val="000000"/>
              </a:solidFill>
              <a:latin typeface="Calibri" panose="020F0502020204030204" pitchFamily="34" charset="0"/>
            </a:endParaRPr>
          </a:p>
          <a:p>
            <a:pPr lvl="1"/>
            <a:r>
              <a:rPr lang="en-US" sz="3000" b="0" i="0" u="none" strike="noStrike" baseline="0" dirty="0">
                <a:solidFill>
                  <a:srgbClr val="000000"/>
                </a:solidFill>
                <a:latin typeface="Calibri" panose="020F0502020204030204" pitchFamily="34" charset="0"/>
              </a:rPr>
              <a:t>"</a:t>
            </a:r>
            <a:r>
              <a:rPr lang="en-US" sz="3000" b="0" i="1" u="none" strike="noStrike" baseline="0" dirty="0">
                <a:solidFill>
                  <a:srgbClr val="000000"/>
                </a:solidFill>
                <a:latin typeface="Calibri" panose="020F0502020204030204" pitchFamily="34" charset="0"/>
              </a:rPr>
              <a:t>Being your own boss means that you can create your own future, control your own destiny, and build something that reflects your own vision and values</a:t>
            </a:r>
            <a:r>
              <a:rPr lang="en-US" sz="3000" b="0" i="0" u="none" strike="noStrike" baseline="0" dirty="0">
                <a:solidFill>
                  <a:srgbClr val="000000"/>
                </a:solidFill>
                <a:latin typeface="Calibri" panose="020F0502020204030204" pitchFamily="34" charset="0"/>
              </a:rPr>
              <a:t>." – Richard Branson </a:t>
            </a:r>
          </a:p>
          <a:p>
            <a:pPr lvl="1"/>
            <a:endParaRPr lang="en-US" sz="3000" b="0" i="0" u="none" strike="noStrike" baseline="0" dirty="0">
              <a:solidFill>
                <a:srgbClr val="000000"/>
              </a:solidFill>
              <a:latin typeface="Calibri" panose="020F0502020204030204" pitchFamily="34" charset="0"/>
            </a:endParaRPr>
          </a:p>
          <a:p>
            <a:pPr lvl="1"/>
            <a:r>
              <a:rPr lang="en-US" sz="3000" b="0" i="0" u="none" strike="noStrike" baseline="0" dirty="0">
                <a:solidFill>
                  <a:srgbClr val="000000"/>
                </a:solidFill>
                <a:latin typeface="Calibri" panose="020F0502020204030204" pitchFamily="34" charset="0"/>
              </a:rPr>
              <a:t>The CES members may also share this quote with their learners as they generate a theme for their own businesses, bearing in mind that these should reflect their own vision and values. </a:t>
            </a:r>
            <a:endParaRPr lang="en-PH" sz="3000" dirty="0"/>
          </a:p>
        </p:txBody>
      </p:sp>
    </p:spTree>
    <p:extLst>
      <p:ext uri="{BB962C8B-B14F-4D97-AF65-F5344CB8AC3E}">
        <p14:creationId xmlns:p14="http://schemas.microsoft.com/office/powerpoint/2010/main" val="2165057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01F0941C-DF57-D497-2E7F-3F00E96CF79D}"/>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4AD3C489-445C-CA89-4F66-176F93FC208F}"/>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71E4D510-1A94-1754-B3A9-6A9E01247A15}"/>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8B427ADA-F23C-4001-8E02-1E91236E926A}"/>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B6303246-DEE8-04C6-6BF8-8B182FAF2DF2}"/>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10" name="Freeform 10">
            <a:extLst>
              <a:ext uri="{FF2B5EF4-FFF2-40B4-BE49-F238E27FC236}">
                <a16:creationId xmlns:a16="http://schemas.microsoft.com/office/drawing/2014/main" id="{3E1A4945-BD42-2764-0FB3-F6F58B152C30}"/>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8">
            <a:extLst>
              <a:ext uri="{FF2B5EF4-FFF2-40B4-BE49-F238E27FC236}">
                <a16:creationId xmlns:a16="http://schemas.microsoft.com/office/drawing/2014/main" id="{E1A11C49-EF40-5FC6-922F-835FB97C34E1}"/>
              </a:ext>
            </a:extLst>
          </p:cNvPr>
          <p:cNvSpPr txBox="1"/>
          <p:nvPr/>
        </p:nvSpPr>
        <p:spPr>
          <a:xfrm>
            <a:off x="609600" y="4000500"/>
            <a:ext cx="7315200" cy="1908215"/>
          </a:xfrm>
          <a:prstGeom prst="rect">
            <a:avLst/>
          </a:prstGeom>
        </p:spPr>
        <p:txBody>
          <a:bodyPr wrap="square"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2.A</a:t>
            </a:r>
          </a:p>
          <a:p>
            <a:r>
              <a:rPr lang="en-PH" sz="2800" b="1" i="0" u="none" strike="noStrike" baseline="0" dirty="0">
                <a:solidFill>
                  <a:srgbClr val="FFFF00"/>
                </a:solidFill>
                <a:latin typeface="Calibri" panose="020F0502020204030204" pitchFamily="34" charset="0"/>
              </a:rPr>
              <a:t>CUSTOMER SERVICE</a:t>
            </a:r>
          </a:p>
        </p:txBody>
      </p:sp>
      <p:sp>
        <p:nvSpPr>
          <p:cNvPr id="9" name="TextBox 8">
            <a:extLst>
              <a:ext uri="{FF2B5EF4-FFF2-40B4-BE49-F238E27FC236}">
                <a16:creationId xmlns:a16="http://schemas.microsoft.com/office/drawing/2014/main" id="{06A66BAD-4836-9E8C-E066-97EA664E4129}"/>
              </a:ext>
            </a:extLst>
          </p:cNvPr>
          <p:cNvSpPr txBox="1"/>
          <p:nvPr/>
        </p:nvSpPr>
        <p:spPr>
          <a:xfrm>
            <a:off x="2971800" y="6272180"/>
            <a:ext cx="5943600" cy="3016210"/>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a:t>
            </a:r>
            <a:r>
              <a:rPr lang="en-US" sz="2800" b="1" i="0" u="none" strike="noStrike" baseline="0" dirty="0">
                <a:solidFill>
                  <a:schemeClr val="accent1">
                    <a:lumMod val="20000"/>
                    <a:lumOff val="80000"/>
                  </a:schemeClr>
                </a:solidFill>
                <a:latin typeface="Calibri" panose="020F0502020204030204" pitchFamily="34" charset="0"/>
              </a:rPr>
              <a:t>Session 3 and portions of Session 4 in Module 2 of the Be Your Own Boss Facilitator’s Guide</a:t>
            </a:r>
            <a:r>
              <a:rPr lang="en-US" sz="2800" b="0" i="0" u="none" strike="noStrike" baseline="0" dirty="0">
                <a:solidFill>
                  <a:schemeClr val="accent1">
                    <a:lumMod val="20000"/>
                    <a:lumOff val="80000"/>
                  </a:schemeClr>
                </a:solidFill>
                <a:latin typeface="Calibri" panose="020F0502020204030204" pitchFamily="34" charset="0"/>
              </a:rPr>
              <a:t>. It emphasizes the importance of building a successful business through fostering a strong customer base. </a:t>
            </a:r>
            <a:endParaRPr lang="en-US" sz="36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12" name="TextBox 7">
            <a:extLst>
              <a:ext uri="{FF2B5EF4-FFF2-40B4-BE49-F238E27FC236}">
                <a16:creationId xmlns:a16="http://schemas.microsoft.com/office/drawing/2014/main" id="{409DC21D-7CCE-CA11-2C67-EF5630B96CED}"/>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2685611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D3085-11DB-EEA4-4944-5AC8D959684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FBC7960-0766-CB0F-CCB1-B99EFCB1C09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90D155AB-28F9-80BB-9B01-CAD1EAE89AA4}"/>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CB8D15F7-39AF-A2CC-2335-D76296483311}"/>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0A307F2B-DD6B-B044-E1BC-3EDC8F8A74D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E57E7592-DAF3-B5C4-866D-AD7F41CC91A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02CE4031-7B53-B7E6-9663-D0C1EF4EC32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97B50412-4312-CF23-E32F-2395785246B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10" name="Picture 9">
            <a:extLst>
              <a:ext uri="{FF2B5EF4-FFF2-40B4-BE49-F238E27FC236}">
                <a16:creationId xmlns:a16="http://schemas.microsoft.com/office/drawing/2014/main" id="{6DCAC175-99F5-DAF4-DC22-896A074E9780}"/>
              </a:ext>
            </a:extLst>
          </p:cNvPr>
          <p:cNvPicPr>
            <a:picLocks noChangeAspect="1"/>
          </p:cNvPicPr>
          <p:nvPr/>
        </p:nvPicPr>
        <p:blipFill>
          <a:blip r:embed="rId7"/>
          <a:stretch>
            <a:fillRect/>
          </a:stretch>
        </p:blipFill>
        <p:spPr>
          <a:xfrm>
            <a:off x="1582713" y="2461044"/>
            <a:ext cx="15122574" cy="5768611"/>
          </a:xfrm>
          <a:prstGeom prst="rect">
            <a:avLst/>
          </a:prstGeom>
        </p:spPr>
      </p:pic>
    </p:spTree>
    <p:extLst>
      <p:ext uri="{BB962C8B-B14F-4D97-AF65-F5344CB8AC3E}">
        <p14:creationId xmlns:p14="http://schemas.microsoft.com/office/powerpoint/2010/main" val="2900956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E37B-6B85-D48F-45E8-ED40EBD9AFC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26A0C5C-5F0C-C850-76F9-AE9D7A2FCB0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2B9E83F-4B72-A220-4D3B-FC4ADCC34A93}"/>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6EA289B9-E15E-0BCD-96F9-779481B157F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732A9A82-3B90-A03E-2727-607A104C9B5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47E8593F-6417-5D79-D550-E73EA1F49AE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DAF52253-1C0F-27D9-BB73-4D0C8365A4E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E98F5D1-5B79-AF10-15B5-F7FF376A197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208B3F79-298A-EF1F-C5B4-E43C282A167E}"/>
              </a:ext>
            </a:extLst>
          </p:cNvPr>
          <p:cNvSpPr txBox="1"/>
          <p:nvPr/>
        </p:nvSpPr>
        <p:spPr>
          <a:xfrm>
            <a:off x="1143000" y="2176713"/>
            <a:ext cx="16002000" cy="6017032"/>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Session Prerequisites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It is ideal that the CES members have already read or browsed relevant sections of the Be Your Own Boss Facilitator’s Guide before this CES, particularly: </a:t>
            </a:r>
          </a:p>
          <a:p>
            <a:pPr marL="457200" indent="-457200">
              <a:buFont typeface="Arial" panose="020B0604020202020204" pitchFamily="34" charset="0"/>
              <a:buChar char="•"/>
            </a:pPr>
            <a:r>
              <a:rPr lang="en-US" sz="3500" dirty="0">
                <a:solidFill>
                  <a:srgbClr val="000000"/>
                </a:solidFill>
                <a:latin typeface="Calibri" panose="020F0502020204030204" pitchFamily="34" charset="0"/>
              </a:rPr>
              <a:t>Activity 1: Introduction to Customer Service </a:t>
            </a:r>
          </a:p>
          <a:p>
            <a:pPr marL="457200" indent="-457200">
              <a:buFont typeface="Arial" panose="020B0604020202020204" pitchFamily="34" charset="0"/>
              <a:buChar char="•"/>
            </a:pPr>
            <a:r>
              <a:rPr lang="en-US" sz="3500" dirty="0">
                <a:solidFill>
                  <a:srgbClr val="000000"/>
                </a:solidFill>
                <a:latin typeface="Calibri" panose="020F0502020204030204" pitchFamily="34" charset="0"/>
              </a:rPr>
              <a:t>Handout 4.1: What Is Customer Service and Why Is It So Important? </a:t>
            </a:r>
          </a:p>
          <a:p>
            <a:pPr marL="457200" indent="-457200">
              <a:buFont typeface="Arial" panose="020B0604020202020204" pitchFamily="34" charset="0"/>
              <a:buChar char="•"/>
            </a:pPr>
            <a:r>
              <a:rPr lang="en-US" sz="3500" dirty="0">
                <a:solidFill>
                  <a:srgbClr val="000000"/>
                </a:solidFill>
                <a:latin typeface="Calibri" panose="020F0502020204030204" pitchFamily="34" charset="0"/>
              </a:rPr>
              <a:t>Activity 2: Giving Exceptional Customer Service </a:t>
            </a:r>
          </a:p>
          <a:p>
            <a:pPr marL="457200" indent="-457200">
              <a:buFont typeface="Arial" panose="020B0604020202020204" pitchFamily="34" charset="0"/>
              <a:buChar char="•"/>
            </a:pPr>
            <a:r>
              <a:rPr lang="en-US" sz="3500" dirty="0">
                <a:solidFill>
                  <a:srgbClr val="000000"/>
                </a:solidFill>
                <a:latin typeface="Calibri" panose="020F0502020204030204" pitchFamily="34" charset="0"/>
              </a:rPr>
              <a:t>Handout 4.2: Giving Exceptional Customer Service </a:t>
            </a:r>
          </a:p>
          <a:p>
            <a:pPr marL="457200" indent="-457200">
              <a:buFont typeface="Arial" panose="020B0604020202020204" pitchFamily="34" charset="0"/>
              <a:buChar char="•"/>
            </a:pPr>
            <a:r>
              <a:rPr lang="en-US" sz="3500" dirty="0">
                <a:solidFill>
                  <a:srgbClr val="000000"/>
                </a:solidFill>
                <a:latin typeface="Calibri" panose="020F0502020204030204" pitchFamily="34" charset="0"/>
              </a:rPr>
              <a:t>Handout 4.5: Resolving Conflicts with Upset/Difficult Customers </a:t>
            </a:r>
          </a:p>
          <a:p>
            <a:endParaRPr lang="en-US" sz="3500" b="0" i="0" u="none" strike="noStrike" baseline="0" dirty="0">
              <a:solidFill>
                <a:srgbClr val="000000"/>
              </a:solidFill>
              <a:latin typeface="Calibri" panose="020F0502020204030204" pitchFamily="34" charset="0"/>
            </a:endParaRPr>
          </a:p>
          <a:p>
            <a:r>
              <a:rPr lang="en-PH" sz="3500" b="1" i="0" u="none" strike="noStrike" baseline="0" dirty="0">
                <a:solidFill>
                  <a:srgbClr val="000000"/>
                </a:solidFill>
                <a:latin typeface="Calibri" panose="020F0502020204030204" pitchFamily="34" charset="0"/>
              </a:rPr>
              <a:t>Duration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The entire session requires approximately two (2) hours. </a:t>
            </a:r>
            <a:endParaRPr lang="en-PH" sz="3500" dirty="0"/>
          </a:p>
        </p:txBody>
      </p:sp>
    </p:spTree>
    <p:extLst>
      <p:ext uri="{BB962C8B-B14F-4D97-AF65-F5344CB8AC3E}">
        <p14:creationId xmlns:p14="http://schemas.microsoft.com/office/powerpoint/2010/main" val="2615636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67CB-341E-05C1-389A-6C07598F9C7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5C1F948-3F97-96D3-2EBB-6607B5436A9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06A0C4A-3A89-271E-56B9-27C49CD406B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B8FA340-0E41-F1C6-0888-8F3C0A6A56E0}"/>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7564E4BB-0AF5-8CBA-6F8B-A24E134CD3D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332B0BC-50F7-CF4C-F186-5DEEAF2F605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2F00BFA7-142E-4474-08A2-046BE2CF490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550D40DF-76CB-3C14-8EA9-C5A3F64810A6}"/>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04D3F2FA-0F02-E33E-68D8-607935C824CB}"/>
              </a:ext>
            </a:extLst>
          </p:cNvPr>
          <p:cNvSpPr txBox="1"/>
          <p:nvPr/>
        </p:nvSpPr>
        <p:spPr>
          <a:xfrm>
            <a:off x="1219200" y="2477770"/>
            <a:ext cx="13716000" cy="3323987"/>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Preliminaries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Go through the session objectives. </a:t>
            </a:r>
          </a:p>
        </p:txBody>
      </p:sp>
    </p:spTree>
    <p:extLst>
      <p:ext uri="{BB962C8B-B14F-4D97-AF65-F5344CB8AC3E}">
        <p14:creationId xmlns:p14="http://schemas.microsoft.com/office/powerpoint/2010/main" val="119349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F4CE5-ABC4-BA0C-C1FE-7234966493A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43D525E-19C7-429B-8051-79691D50878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3DB170D-A857-F407-5832-FD52F17D5434}"/>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98391A0A-7798-8078-0DAD-45F629E5E165}"/>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F71C5A0F-7483-1934-3197-43F1ACC6EAC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06CA1651-A631-F92A-8F9D-7FBB586A670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D01763E9-C32E-3939-A23B-76937B96A0B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9CF89F9-2C64-D0F6-FA63-47FE14C8AFDD}"/>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7E658479-C987-E4FF-56BD-31111CE18DE5}"/>
              </a:ext>
            </a:extLst>
          </p:cNvPr>
          <p:cNvSpPr txBox="1"/>
          <p:nvPr/>
        </p:nvSpPr>
        <p:spPr>
          <a:xfrm>
            <a:off x="685800" y="1847015"/>
            <a:ext cx="17145000" cy="7478970"/>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An activity entitled ROSE-THORN-BUD will follow. This activity will allow the CES facilitator to assess the participants’ knowledge about the topic of Customer Service and their readiness to participate in the upcoming session. </a:t>
            </a:r>
            <a:endParaRPr lang="en-US" sz="3000" dirty="0">
              <a:solidFill>
                <a:srgbClr val="000000"/>
              </a:solidFill>
              <a:latin typeface="Calibri" panose="020F0502020204030204" pitchFamily="34" charset="0"/>
            </a:endParaRPr>
          </a:p>
          <a:p>
            <a:pPr marL="514350" indent="-514350">
              <a:buFont typeface="+mj-lt"/>
              <a:buAutoNum type="arabicPeriod"/>
            </a:pPr>
            <a:endParaRPr lang="en-US"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The CES facilitator will start by defining the meanings of the following: </a:t>
            </a:r>
          </a:p>
          <a:p>
            <a:pPr lvl="1"/>
            <a:r>
              <a:rPr lang="en-US" sz="3000" b="1" i="1" u="none" strike="noStrike" baseline="0" dirty="0">
                <a:solidFill>
                  <a:srgbClr val="000000"/>
                </a:solidFill>
                <a:latin typeface="Calibri" panose="020F0502020204030204" pitchFamily="34" charset="0"/>
              </a:rPr>
              <a:t>Rose</a:t>
            </a:r>
            <a:r>
              <a:rPr lang="en-US" sz="3000" b="0" i="1" u="none" strike="noStrike" baseline="0" dirty="0">
                <a:solidFill>
                  <a:srgbClr val="000000"/>
                </a:solidFill>
                <a:latin typeface="Calibri" panose="020F0502020204030204" pitchFamily="34" charset="0"/>
              </a:rPr>
              <a:t> </a:t>
            </a:r>
            <a:r>
              <a:rPr lang="en-US" sz="3000" b="0" i="0" u="none" strike="noStrike" baseline="0" dirty="0">
                <a:solidFill>
                  <a:srgbClr val="000000"/>
                </a:solidFill>
                <a:latin typeface="Calibri" panose="020F0502020204030204" pitchFamily="34" charset="0"/>
              </a:rPr>
              <a:t>– a highlight, success, small win, or anything positive that the participant has experienced related to customer service. Remember that customer service is how a business and its team meet the needs of the clients who use their products and/or services. </a:t>
            </a:r>
          </a:p>
          <a:p>
            <a:pPr lvl="1"/>
            <a:r>
              <a:rPr lang="en-US" sz="3000" b="1" i="1" u="none" strike="noStrike" baseline="0" dirty="0">
                <a:solidFill>
                  <a:srgbClr val="000000"/>
                </a:solidFill>
                <a:latin typeface="Calibri" panose="020F0502020204030204" pitchFamily="34" charset="0"/>
              </a:rPr>
              <a:t>Thorn</a:t>
            </a:r>
            <a:r>
              <a:rPr lang="en-US" sz="3000" b="0" i="1" u="none" strike="noStrike" baseline="0" dirty="0">
                <a:solidFill>
                  <a:srgbClr val="000000"/>
                </a:solidFill>
                <a:latin typeface="Calibri" panose="020F0502020204030204" pitchFamily="34" charset="0"/>
              </a:rPr>
              <a:t> </a:t>
            </a:r>
            <a:r>
              <a:rPr lang="en-US" sz="3000" b="0" i="0" u="none" strike="noStrike" baseline="0" dirty="0">
                <a:solidFill>
                  <a:srgbClr val="000000"/>
                </a:solidFill>
                <a:latin typeface="Calibri" panose="020F0502020204030204" pitchFamily="34" charset="0"/>
              </a:rPr>
              <a:t>– a challenge experienced by the participant or something that he/she thinks can be improved with better customer service. </a:t>
            </a:r>
          </a:p>
          <a:p>
            <a:pPr lvl="1"/>
            <a:r>
              <a:rPr lang="en-US" sz="3000" b="1" i="1" u="none" strike="noStrike" baseline="0" dirty="0">
                <a:solidFill>
                  <a:srgbClr val="000000"/>
                </a:solidFill>
                <a:latin typeface="Calibri" panose="020F0502020204030204" pitchFamily="34" charset="0"/>
              </a:rPr>
              <a:t>Bud</a:t>
            </a:r>
            <a:r>
              <a:rPr lang="en-US" sz="3000" b="0" i="1" u="none" strike="noStrike" baseline="0" dirty="0">
                <a:solidFill>
                  <a:srgbClr val="000000"/>
                </a:solidFill>
                <a:latin typeface="Calibri" panose="020F0502020204030204" pitchFamily="34" charset="0"/>
              </a:rPr>
              <a:t> </a:t>
            </a:r>
            <a:r>
              <a:rPr lang="en-US" sz="3000" b="0" i="0" u="none" strike="noStrike" baseline="0" dirty="0">
                <a:solidFill>
                  <a:srgbClr val="000000"/>
                </a:solidFill>
                <a:latin typeface="Calibri" panose="020F0502020204030204" pitchFamily="34" charset="0"/>
              </a:rPr>
              <a:t>– suggestions or ideas from the “thorn” that the participant can think of to improve customer experience. </a:t>
            </a:r>
          </a:p>
          <a:p>
            <a:endParaRPr lang="en-US" sz="3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4795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43C26-AE5D-15E5-6D2D-C8A5F1CD6F4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0E0FE68-6373-A062-EC61-DD23ACEEE41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C978222-80BF-A0DC-7E65-EA433A2760A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F85D3C5-A2AF-2A2F-9BA2-9055EF5DFDF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D87D7DF-F02C-AA6F-2BC8-CC3313C7204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C96BA315-2314-8212-08C0-7E5BF5375CD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F6A4C6E4-DF1D-FC0C-C225-791825578B6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59F48184-7CA3-A667-19D3-AC74362D60F7}"/>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1" name="TextBox 10">
            <a:extLst>
              <a:ext uri="{FF2B5EF4-FFF2-40B4-BE49-F238E27FC236}">
                <a16:creationId xmlns:a16="http://schemas.microsoft.com/office/drawing/2014/main" id="{95943753-0C51-7769-D7D0-B3DF89E9EF33}"/>
              </a:ext>
            </a:extLst>
          </p:cNvPr>
          <p:cNvSpPr txBox="1"/>
          <p:nvPr/>
        </p:nvSpPr>
        <p:spPr>
          <a:xfrm>
            <a:off x="990600" y="1779330"/>
            <a:ext cx="16417887" cy="7478970"/>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The CES facilitator may give examples based on his/her own experience or use the ones below: </a:t>
            </a:r>
          </a:p>
          <a:p>
            <a:endParaRPr lang="en-US" sz="3000" b="0" i="0" u="none" strike="noStrike" baseline="0" dirty="0">
              <a:solidFill>
                <a:srgbClr val="000000"/>
              </a:solidFill>
              <a:latin typeface="Calibri" panose="020F0502020204030204" pitchFamily="34" charset="0"/>
            </a:endParaRP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My </a:t>
            </a:r>
            <a:r>
              <a:rPr lang="en-US" sz="3000" b="1" i="0" u="none" strike="noStrike" baseline="0" dirty="0">
                <a:solidFill>
                  <a:srgbClr val="000000"/>
                </a:solidFill>
                <a:latin typeface="Calibri" panose="020F0502020204030204" pitchFamily="34" charset="0"/>
              </a:rPr>
              <a:t>rose</a:t>
            </a:r>
            <a:r>
              <a:rPr lang="en-US" sz="3000" b="0" i="0" u="none" strike="noStrike" baseline="0" dirty="0">
                <a:solidFill>
                  <a:srgbClr val="000000"/>
                </a:solidFill>
                <a:latin typeface="Calibri" panose="020F0502020204030204" pitchFamily="34" charset="0"/>
              </a:rPr>
              <a:t>: During a recent purchase from a fast-food restaurant, there was a note in the takeout bag saying, “Stay safe and dry.” (</a:t>
            </a:r>
            <a:r>
              <a:rPr lang="en-US" sz="3000" b="1" i="0" u="none" strike="noStrike" baseline="0" dirty="0">
                <a:solidFill>
                  <a:srgbClr val="000000"/>
                </a:solidFill>
                <a:latin typeface="Calibri" panose="020F0502020204030204" pitchFamily="34" charset="0"/>
              </a:rPr>
              <a:t>Note to CES facilitator: </a:t>
            </a:r>
            <a:r>
              <a:rPr lang="en-US" sz="3000" b="0" i="0" u="none" strike="noStrike" baseline="0" dirty="0">
                <a:solidFill>
                  <a:srgbClr val="000000"/>
                </a:solidFill>
                <a:latin typeface="Calibri" panose="020F0502020204030204" pitchFamily="34" charset="0"/>
              </a:rPr>
              <a:t>It may be emphasized that adding a personal touch to takeout items may encourage customers to come back, and this can be considered as a marketing strategy on top of excellent customer service.) </a:t>
            </a: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My </a:t>
            </a:r>
            <a:r>
              <a:rPr lang="en-US" sz="3000" b="1" i="0" u="none" strike="noStrike" baseline="0" dirty="0">
                <a:solidFill>
                  <a:srgbClr val="000000"/>
                </a:solidFill>
                <a:latin typeface="Calibri" panose="020F0502020204030204" pitchFamily="34" charset="0"/>
              </a:rPr>
              <a:t>thorn</a:t>
            </a:r>
            <a:r>
              <a:rPr lang="en-US" sz="3000" b="0" i="0" u="none" strike="noStrike" baseline="0" dirty="0">
                <a:solidFill>
                  <a:srgbClr val="000000"/>
                </a:solidFill>
                <a:latin typeface="Calibri" panose="020F0502020204030204" pitchFamily="34" charset="0"/>
              </a:rPr>
              <a:t>: There was a long line in a fast-food restaurant at around 2:30 pm, and when it was my turn, the cashier said that their best-selling fried chicken has been sold out since noon. </a:t>
            </a:r>
          </a:p>
          <a:p>
            <a:pPr marL="457200"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My </a:t>
            </a:r>
            <a:r>
              <a:rPr lang="en-US" sz="3000" b="1" i="0" u="none" strike="noStrike" baseline="0" dirty="0">
                <a:solidFill>
                  <a:srgbClr val="000000"/>
                </a:solidFill>
                <a:latin typeface="Calibri" panose="020F0502020204030204" pitchFamily="34" charset="0"/>
              </a:rPr>
              <a:t>bud</a:t>
            </a:r>
            <a:r>
              <a:rPr lang="en-US" sz="3000" b="0" i="0" u="none" strike="noStrike" baseline="0" dirty="0">
                <a:solidFill>
                  <a:srgbClr val="000000"/>
                </a:solidFill>
                <a:latin typeface="Calibri" panose="020F0502020204030204" pitchFamily="34" charset="0"/>
              </a:rPr>
              <a:t>: Based on my thorn example, there should be a sign in the fast-food restaurant stating that the chicken is already out of stock so that those who are queuing to buy the chicken can think of another order or leave in case they don’t have alternative orders. </a:t>
            </a:r>
            <a:endParaRPr lang="en-PH" sz="3000" b="0" i="0" u="none" strike="noStrike" baseline="0" dirty="0">
              <a:solidFill>
                <a:srgbClr val="000000"/>
              </a:solidFill>
              <a:latin typeface="Calibri" panose="020F0502020204030204" pitchFamily="34" charset="0"/>
            </a:endParaRPr>
          </a:p>
          <a:p>
            <a:endParaRPr lang="en-US" sz="3000" b="0" i="0" u="none" strike="noStrike" baseline="0" dirty="0">
              <a:solidFill>
                <a:srgbClr val="000000"/>
              </a:solidFill>
              <a:latin typeface="Calibri" panose="020F0502020204030204" pitchFamily="34" charset="0"/>
            </a:endParaRPr>
          </a:p>
          <a:p>
            <a:pPr marL="514350" indent="-514350">
              <a:buFont typeface="+mj-lt"/>
              <a:buAutoNum type="arabicPeriod" startAt="3"/>
            </a:pPr>
            <a:r>
              <a:rPr lang="en-US" sz="3000" b="0" i="0" u="none" strike="noStrike" baseline="0" dirty="0">
                <a:solidFill>
                  <a:srgbClr val="000000"/>
                </a:solidFill>
                <a:latin typeface="Calibri" panose="020F0502020204030204" pitchFamily="34" charset="0"/>
              </a:rPr>
              <a:t>For five minutes, instruct the CES members to quietly ponder on their past customer service experiences and identify their rose, bud, and thorn. The participants may note down their thoughts. </a:t>
            </a:r>
          </a:p>
          <a:p>
            <a:pPr marL="514350" indent="-514350">
              <a:buFont typeface="+mj-lt"/>
              <a:buAutoNum type="arabicPeriod" startAt="3"/>
            </a:pPr>
            <a:r>
              <a:rPr lang="en-US" sz="3000" b="0" i="0" u="none" strike="noStrike" baseline="0" dirty="0">
                <a:solidFill>
                  <a:srgbClr val="000000"/>
                </a:solidFill>
                <a:latin typeface="Calibri" panose="020F0502020204030204" pitchFamily="34" charset="0"/>
              </a:rPr>
              <a:t>Call on at least two (2) participants (depending on the remaining time) to share their answers with the rest of the group.</a:t>
            </a:r>
          </a:p>
        </p:txBody>
      </p:sp>
    </p:spTree>
    <p:extLst>
      <p:ext uri="{BB962C8B-B14F-4D97-AF65-F5344CB8AC3E}">
        <p14:creationId xmlns:p14="http://schemas.microsoft.com/office/powerpoint/2010/main" val="56222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F100-26D8-D7F2-9A0A-D9AF318BB8A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AF8C2BC4-9696-44AD-F5C2-65057330384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AD315D9-9B6D-2BED-BA78-C2569573909A}"/>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900968D1-5CEB-9B5D-C33D-4C789A28DA65}"/>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1F52C3F-2D91-3496-460B-87271B2EA24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463819E-CA19-3BD1-217F-C7FFF2BAE92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C1E7B3CF-FA0C-D78C-1650-044D31644E6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1D522C1-E763-D43B-8968-99FB15B8198F}"/>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E0406C76-0EBD-1307-A004-F7B474B5B5B7}"/>
              </a:ext>
            </a:extLst>
          </p:cNvPr>
          <p:cNvSpPr txBox="1"/>
          <p:nvPr/>
        </p:nvSpPr>
        <p:spPr>
          <a:xfrm>
            <a:off x="1219200" y="1855467"/>
            <a:ext cx="16611600" cy="7632859"/>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Main Activity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a:t>
            </a:r>
          </a:p>
          <a:p>
            <a:r>
              <a:rPr lang="en-PH" sz="3500" b="0" i="0" u="none" strike="noStrike" baseline="0" dirty="0">
                <a:solidFill>
                  <a:srgbClr val="000000"/>
                </a:solidFill>
                <a:latin typeface="Calibri" panose="020F0502020204030204" pitchFamily="34" charset="0"/>
              </a:rPr>
              <a: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Divide CES members into two (2) groups.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Allow 15 minutes to review Handouts 4.1 and 4.2, focusing on practical tips.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linking the content to their Rose-Thorn-Bud insights, if relevant.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Assign scenarios:</a:t>
            </a:r>
          </a:p>
          <a:p>
            <a:pPr marL="971550" lvl="1" indent="-514350">
              <a:buFont typeface="+mj-lt"/>
              <a:buAutoNum type="alphaLcPeriod"/>
            </a:pPr>
            <a:r>
              <a:rPr lang="en-US" sz="3500" b="1" i="0" u="none" strike="noStrike" baseline="0" dirty="0">
                <a:solidFill>
                  <a:srgbClr val="000000"/>
                </a:solidFill>
                <a:latin typeface="Calibri" panose="020F0502020204030204" pitchFamily="34" charset="0"/>
              </a:rPr>
              <a:t>Group 1</a:t>
            </a:r>
            <a:r>
              <a:rPr lang="en-US" sz="3500" b="0" i="0" u="none" strike="noStrike" baseline="0" dirty="0">
                <a:solidFill>
                  <a:srgbClr val="000000"/>
                </a:solidFill>
                <a:latin typeface="Calibri" panose="020F0502020204030204" pitchFamily="34" charset="0"/>
              </a:rPr>
              <a:t>: A salon client unhappy with their haircut despite clear instructions. </a:t>
            </a:r>
          </a:p>
          <a:p>
            <a:pPr marL="971550" lvl="1" indent="-514350">
              <a:buFont typeface="+mj-lt"/>
              <a:buAutoNum type="alphaLcPeriod"/>
            </a:pPr>
            <a:r>
              <a:rPr lang="en-US" sz="3500" b="1" i="0" u="none" strike="noStrike" baseline="0" dirty="0">
                <a:solidFill>
                  <a:srgbClr val="000000"/>
                </a:solidFill>
                <a:latin typeface="Calibri" panose="020F0502020204030204" pitchFamily="34" charset="0"/>
              </a:rPr>
              <a:t>Group 2</a:t>
            </a:r>
            <a:r>
              <a:rPr lang="en-US" sz="3500" b="0" i="0" u="none" strike="noStrike" baseline="0" dirty="0">
                <a:solidFill>
                  <a:srgbClr val="000000"/>
                </a:solidFill>
                <a:latin typeface="Calibri" panose="020F0502020204030204" pitchFamily="34" charset="0"/>
              </a:rPr>
              <a:t>: A buyer dissatisfied with a crochet bag due to design differences from online photos.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Give 10 minutes for groups to plan and practice their roleplay activity, emphasizing excellent customer service.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each group present their scenario for five (5) minutes. </a:t>
            </a:r>
          </a:p>
          <a:p>
            <a:endParaRPr lang="en-US"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176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0993-C551-7760-E005-9FFCBC3E9B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A2B093-5372-7D04-E7A1-A8560E9D2075}"/>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a:extLst>
              <a:ext uri="{FF2B5EF4-FFF2-40B4-BE49-F238E27FC236}">
                <a16:creationId xmlns:a16="http://schemas.microsoft.com/office/drawing/2014/main" id="{ACCFF2B7-3A20-FB70-B7A0-352B2D066968}"/>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 name="Freeform 5">
            <a:extLst>
              <a:ext uri="{FF2B5EF4-FFF2-40B4-BE49-F238E27FC236}">
                <a16:creationId xmlns:a16="http://schemas.microsoft.com/office/drawing/2014/main" id="{7A5826FD-78DD-5D48-F901-997E9ABA691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1C69CEFD-BAA3-7966-B868-B535DDC0F520}"/>
              </a:ext>
            </a:extLst>
          </p:cNvPr>
          <p:cNvSpPr txBox="1">
            <a:spLocks noGrp="1"/>
          </p:cNvSpPr>
          <p:nvPr/>
        </p:nvSpPr>
        <p:spPr>
          <a:xfrm>
            <a:off x="571500" y="2628899"/>
            <a:ext cx="17106900" cy="52731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457200" lvl="0" indent="-331787" algn="l" rtl="0">
              <a:lnSpc>
                <a:spcPct val="95000"/>
              </a:lnSpc>
              <a:spcBef>
                <a:spcPts val="0"/>
              </a:spcBef>
              <a:spcAft>
                <a:spcPts val="0"/>
              </a:spcAft>
              <a:buSzPts val="1625"/>
              <a:buChar char="●"/>
            </a:pPr>
            <a:r>
              <a:rPr lang="en-US" sz="3500" dirty="0">
                <a:solidFill>
                  <a:schemeClr val="tx1"/>
                </a:solidFill>
                <a:latin typeface="+mn-lt"/>
              </a:rPr>
              <a:t>Content of the guide is largely drawn from the </a:t>
            </a:r>
            <a:r>
              <a:rPr lang="en-US" sz="3500" b="0" i="1" u="none" strike="noStrike" baseline="0" dirty="0">
                <a:solidFill>
                  <a:srgbClr val="000000"/>
                </a:solidFill>
                <a:latin typeface="+mn-lt"/>
              </a:rPr>
              <a:t>Be Your Own Boss </a:t>
            </a:r>
            <a:r>
              <a:rPr lang="en-US" sz="3500" b="0" i="0" u="none" strike="noStrike" baseline="0" dirty="0">
                <a:solidFill>
                  <a:srgbClr val="000000"/>
                </a:solidFill>
                <a:latin typeface="+mn-lt"/>
              </a:rPr>
              <a:t>materials developed by the Education Development Center, Inc. as a global resource. </a:t>
            </a:r>
            <a:endParaRPr lang="en-US" sz="3500" dirty="0">
              <a:solidFill>
                <a:schemeClr val="tx1"/>
              </a:solidFill>
              <a:latin typeface="+mn-lt"/>
            </a:endParaRPr>
          </a:p>
          <a:p>
            <a:pPr marL="457200" lvl="0" indent="-331787" algn="l" rtl="0">
              <a:lnSpc>
                <a:spcPct val="95000"/>
              </a:lnSpc>
              <a:spcBef>
                <a:spcPts val="0"/>
              </a:spcBef>
              <a:spcAft>
                <a:spcPts val="0"/>
              </a:spcAft>
              <a:buSzPts val="1625"/>
              <a:buChar char="●"/>
            </a:pPr>
            <a:endParaRPr lang="en-US" sz="3500" dirty="0">
              <a:solidFill>
                <a:schemeClr val="tx1"/>
              </a:solidFill>
              <a:latin typeface="+mn-lt"/>
            </a:endParaRPr>
          </a:p>
          <a:p>
            <a:pPr marL="125413" indent="0">
              <a:lnSpc>
                <a:spcPct val="95000"/>
              </a:lnSpc>
              <a:buSzPts val="1625"/>
              <a:buNone/>
            </a:pPr>
            <a:r>
              <a:rPr lang="en-US" sz="3500" i="1" dirty="0">
                <a:solidFill>
                  <a:schemeClr val="tx1"/>
                </a:solidFill>
                <a:latin typeface="+mn-lt"/>
              </a:rPr>
              <a:t>*The CES guide DOES NOT intend to replicate the </a:t>
            </a:r>
            <a:r>
              <a:rPr lang="en-US" sz="3500" b="0" i="1" u="none" strike="noStrike" baseline="0" dirty="0">
                <a:solidFill>
                  <a:srgbClr val="000000"/>
                </a:solidFill>
                <a:latin typeface="+mn-lt"/>
              </a:rPr>
              <a:t>Be Your Own Boss</a:t>
            </a:r>
            <a:r>
              <a:rPr lang="en-US" sz="3500" i="1" dirty="0">
                <a:solidFill>
                  <a:schemeClr val="tx1"/>
                </a:solidFill>
                <a:latin typeface="+mn-lt"/>
              </a:rPr>
              <a:t> Facilitator’s Guidebook.  It aims to help the implementers use the </a:t>
            </a:r>
            <a:r>
              <a:rPr lang="en-US" sz="3500" b="0" i="1" u="none" strike="noStrike" baseline="0" dirty="0">
                <a:solidFill>
                  <a:srgbClr val="000000"/>
                </a:solidFill>
                <a:latin typeface="+mn-lt"/>
              </a:rPr>
              <a:t>Be Your Own Boss</a:t>
            </a:r>
            <a:r>
              <a:rPr lang="en-US" sz="3500" i="1" dirty="0">
                <a:solidFill>
                  <a:schemeClr val="tx1"/>
                </a:solidFill>
                <a:latin typeface="+mn-lt"/>
              </a:rPr>
              <a:t> Facilitator’s Guidebook with more ease and address some feedback and recommendations relevant to the implementation of the </a:t>
            </a:r>
            <a:r>
              <a:rPr lang="en-US" sz="3500" b="0" i="1" u="none" strike="noStrike" baseline="0" dirty="0">
                <a:solidFill>
                  <a:srgbClr val="000000"/>
                </a:solidFill>
                <a:latin typeface="+mn-lt"/>
              </a:rPr>
              <a:t>Be Your Own Boss </a:t>
            </a:r>
            <a:r>
              <a:rPr lang="en-US" sz="3500" i="1" dirty="0">
                <a:solidFill>
                  <a:schemeClr val="tx1"/>
                </a:solidFill>
                <a:latin typeface="+mn-lt"/>
              </a:rPr>
              <a:t>activities.</a:t>
            </a:r>
          </a:p>
          <a:p>
            <a:pPr marL="457200" lvl="0" indent="-331787" algn="l" rtl="0">
              <a:lnSpc>
                <a:spcPct val="95000"/>
              </a:lnSpc>
              <a:spcBef>
                <a:spcPts val="0"/>
              </a:spcBef>
              <a:spcAft>
                <a:spcPts val="0"/>
              </a:spcAft>
              <a:buSzPts val="1625"/>
              <a:buChar char="●"/>
            </a:pPr>
            <a:endParaRPr lang="en-US" sz="3500" dirty="0">
              <a:solidFill>
                <a:schemeClr val="tx1"/>
              </a:solidFill>
              <a:latin typeface="+mn-lt"/>
            </a:endParaRPr>
          </a:p>
        </p:txBody>
      </p:sp>
      <p:sp>
        <p:nvSpPr>
          <p:cNvPr id="10" name="TextBox 6">
            <a:extLst>
              <a:ext uri="{FF2B5EF4-FFF2-40B4-BE49-F238E27FC236}">
                <a16:creationId xmlns:a16="http://schemas.microsoft.com/office/drawing/2014/main" id="{7EE3435E-D3D7-29BF-EA8F-987DD4389D88}"/>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1. PURPOSE OF THE CES GUIDE</a:t>
            </a:r>
          </a:p>
        </p:txBody>
      </p:sp>
      <p:sp>
        <p:nvSpPr>
          <p:cNvPr id="8" name="TextBox 4">
            <a:extLst>
              <a:ext uri="{FF2B5EF4-FFF2-40B4-BE49-F238E27FC236}">
                <a16:creationId xmlns:a16="http://schemas.microsoft.com/office/drawing/2014/main" id="{24313AD1-4AC5-A172-7072-B31BBD333146}"/>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extLst>
      <p:ext uri="{BB962C8B-B14F-4D97-AF65-F5344CB8AC3E}">
        <p14:creationId xmlns:p14="http://schemas.microsoft.com/office/powerpoint/2010/main" val="3024781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C39E-FC71-4A8B-EC7E-491490B29A8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B936A2D-1F30-A5DB-5EA6-6E1A26FF7FD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1B2BBFE6-27FB-AC4F-C124-8013B0EA3B3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1F8CB44-E47E-5FB8-9D94-AB496DE25AC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B1666F27-4AEC-3280-4589-133F99356E4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C5B742F-A566-CB79-1F0B-72B6B07D211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618C33EC-45FD-7A89-06DE-A76248BEAB7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870C5E2A-1AD8-EDB3-68D0-A0E95832C9C3}"/>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E8E55C6B-B087-1B33-C82D-BC9B516D4002}"/>
              </a:ext>
            </a:extLst>
          </p:cNvPr>
          <p:cNvSpPr txBox="1"/>
          <p:nvPr/>
        </p:nvSpPr>
        <p:spPr>
          <a:xfrm>
            <a:off x="1143000" y="2475513"/>
            <a:ext cx="162306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Ask </a:t>
            </a:r>
            <a:r>
              <a:rPr lang="en-US" sz="3500" b="0" i="0" u="none" strike="noStrike" baseline="0" dirty="0">
                <a:solidFill>
                  <a:srgbClr val="000000"/>
                </a:solidFill>
                <a:latin typeface="Calibri" panose="020F0502020204030204" pitchFamily="34" charset="0"/>
              </a:rPr>
              <a:t>the CES members the following questions: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do you think about your group’s approach to handling the difficult customer? How about the other group’s strategy?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Why is excellent customer service important?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How does this knowledge help in planning and running a successful business? </a:t>
            </a:r>
          </a:p>
        </p:txBody>
      </p:sp>
    </p:spTree>
    <p:extLst>
      <p:ext uri="{BB962C8B-B14F-4D97-AF65-F5344CB8AC3E}">
        <p14:creationId xmlns:p14="http://schemas.microsoft.com/office/powerpoint/2010/main" val="1157212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A2EC-CFE7-3314-D4DC-8CF28C2EF58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07E329D-B400-5376-FECA-67A8DEE7DD5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D1046CA-50E2-9D10-2327-990F1DD3F6C7}"/>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39154C9-766A-F728-1C38-720134B88E2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8467F56A-A1E9-B39C-72C6-28DF7F92442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88076E24-ECE1-1FFA-B88E-6FEA457C082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767B96C4-413D-6A98-ACC7-CF97B23730C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8F487B7-ED1F-2E10-5414-39AB0E4CDE6C}"/>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F38520F-15A6-08E0-DDE9-6A5FCA725ADF}"/>
              </a:ext>
            </a:extLst>
          </p:cNvPr>
          <p:cNvSpPr txBox="1"/>
          <p:nvPr/>
        </p:nvSpPr>
        <p:spPr>
          <a:xfrm>
            <a:off x="990600" y="2310936"/>
            <a:ext cx="16764000"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pPr marL="514350" indent="-514350">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Now we know that there will be instances when a business owner or staff might encounter a difficult customer. Let us go through more tips given in Handout 4.5: Resolving Conflicts with Upset/Difficult Customers.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Discuss key points from Handout 4.5, connecting them to experiences from the Rose-Thorn-Bud activity.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Emphasize the value of excellent customer service and encourage remembering these tips for Module 2 implementation. </a:t>
            </a:r>
          </a:p>
        </p:txBody>
      </p:sp>
    </p:spTree>
    <p:extLst>
      <p:ext uri="{BB962C8B-B14F-4D97-AF65-F5344CB8AC3E}">
        <p14:creationId xmlns:p14="http://schemas.microsoft.com/office/powerpoint/2010/main" val="3978120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5DC4A-6ECA-C247-9921-B4514AE2035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6CFBD94-3511-0B6D-0B5F-B30624290F8D}"/>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EAF2AB67-41DB-E0A5-546C-8103A2F6C27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297A2A0-3A88-47B3-CF3F-7C9A3FB7085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8524F61A-0523-38B2-3150-FDDC61700EC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6CF661B0-FAF1-5869-AD67-75FC54487015}"/>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sym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0952656-DB00-9BEC-E329-CA37DDCB3C3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0FED5C7A-D614-A600-DAE2-0CE6865C30C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8BB43E65-06C8-68EC-7E81-96CE5A7EEE2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6" name="TextBox 5">
            <a:extLst>
              <a:ext uri="{FF2B5EF4-FFF2-40B4-BE49-F238E27FC236}">
                <a16:creationId xmlns:a16="http://schemas.microsoft.com/office/drawing/2014/main" id="{8BC43EF2-3A2F-A8D3-06E1-3D2C3755EF58}"/>
              </a:ext>
            </a:extLst>
          </p:cNvPr>
          <p:cNvSpPr txBox="1"/>
          <p:nvPr/>
        </p:nvSpPr>
        <p:spPr>
          <a:xfrm>
            <a:off x="381000" y="1678686"/>
            <a:ext cx="7106496" cy="6093976"/>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Application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the CES members to go back to the groupings from the previous activity.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In the previous CES, we filled-out graphic organizers to help us map out key concepts that will be discussed with our ALS learners. We will do something similar today based on our latest learnings. Just like before, you have 10 minutes to fill out graphic organizers as a small group. </a:t>
            </a:r>
          </a:p>
        </p:txBody>
      </p:sp>
    </p:spTree>
    <p:extLst>
      <p:ext uri="{BB962C8B-B14F-4D97-AF65-F5344CB8AC3E}">
        <p14:creationId xmlns:p14="http://schemas.microsoft.com/office/powerpoint/2010/main" val="1259969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A95E-C82F-536E-68EC-EB93F39CBAA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7C592DD-6B6D-5A4F-1710-1663A631581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9B12D8E-EB26-EFDA-C78D-F702070E5E60}"/>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CAF468ED-A49A-7E77-7427-7431414B7C7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E465AFFE-F38D-8D58-609D-EDE6FD034DA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DD4B5B5-4167-3929-8EDE-A6C483794FF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F1D2994F-F71A-EE6D-6FFA-F35766DB989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0145A89E-BCC1-5A41-3DAD-B2459577D45C}"/>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6941BF62-23BB-CF41-ABB2-683272762CDE}"/>
              </a:ext>
            </a:extLst>
          </p:cNvPr>
          <p:cNvSpPr txBox="1"/>
          <p:nvPr/>
        </p:nvSpPr>
        <p:spPr>
          <a:xfrm>
            <a:off x="2133600" y="2705100"/>
            <a:ext cx="14020800" cy="3323987"/>
          </a:xfrm>
          <a:prstGeom prst="rect">
            <a:avLst/>
          </a:prstGeom>
          <a:noFill/>
        </p:spPr>
        <p:txBody>
          <a:bodyPr wrap="square">
            <a:spAutoFit/>
          </a:bodyPr>
          <a:lstStyle/>
          <a:p>
            <a:pPr marL="514350" indent="-514350">
              <a:buFont typeface="+mj-lt"/>
              <a:buAutoNum type="arabicPeriod" startAt="3"/>
            </a:pPr>
            <a:r>
              <a:rPr lang="en-US" sz="3500" b="0" i="0" u="none" strike="noStrike" baseline="0" dirty="0">
                <a:solidFill>
                  <a:srgbClr val="000000"/>
                </a:solidFill>
                <a:latin typeface="Calibri" panose="020F0502020204030204" pitchFamily="34" charset="0"/>
              </a:rPr>
              <a:t>Ask the three groups to briefly share their filled out graphic organizers. </a:t>
            </a:r>
          </a:p>
          <a:p>
            <a:pPr marL="514350" indent="-514350">
              <a:buFont typeface="+mj-lt"/>
              <a:buAutoNum type="arabicPeriod" startAt="3"/>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Thank you for sharing your graphic organizers. Collaboration is valuable, but creating your own based on your learners’ needs is recommended. Feel free to take photos for reference. In the next CES, you’ll work in pairs or triads. This will be challenging at first, but you’ll adapt quickly. </a:t>
            </a:r>
          </a:p>
        </p:txBody>
      </p:sp>
    </p:spTree>
    <p:extLst>
      <p:ext uri="{BB962C8B-B14F-4D97-AF65-F5344CB8AC3E}">
        <p14:creationId xmlns:p14="http://schemas.microsoft.com/office/powerpoint/2010/main" val="671047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ACB57-09C5-8F81-1D4E-250BE7FF619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7F2B7EB-4F9A-176D-2CE5-A93B377179F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C934EBC-2B33-9919-2751-A97CDFCC15E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F304A0B1-3234-7163-49BB-04BEC3F7FC4A}"/>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B8996FAB-03E8-4C8E-3CDF-2543D002337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9962CE63-7BB7-6BF8-4889-F52FDF21586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281D0B55-013D-0695-66EE-654C5EB8C44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D55A10D-876E-EA70-F7D4-A5FC9677A39C}"/>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730794E1-D271-740B-D9A5-E682F2462A7F}"/>
              </a:ext>
            </a:extLst>
          </p:cNvPr>
          <p:cNvSpPr txBox="1"/>
          <p:nvPr/>
        </p:nvSpPr>
        <p:spPr>
          <a:xfrm>
            <a:off x="1600200" y="2413581"/>
            <a:ext cx="15346024" cy="4939814"/>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Session 3 Reflection Sheet and discuss some reflections as a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Plan how to guide learners in answering and processing the Reflection Sheet.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Remind learners there are no right or wrong answers; encourage honest responses to identify what matters most in customer service.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Provide written feedback highlighting their strengths and areas for improvement. </a:t>
            </a:r>
          </a:p>
        </p:txBody>
      </p:sp>
    </p:spTree>
    <p:extLst>
      <p:ext uri="{BB962C8B-B14F-4D97-AF65-F5344CB8AC3E}">
        <p14:creationId xmlns:p14="http://schemas.microsoft.com/office/powerpoint/2010/main" val="1044199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0B0F-1471-A329-57EB-F83E2793F0D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B8A1187D-4E59-0B9A-674B-30138D1C045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661E175-C1A5-B016-9FEF-E02A2929EC2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35F49035-D139-B619-D4C4-320DB16891D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9F684399-8454-1BB4-B746-3524961C2E1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B43B1AC4-0E4F-36DF-FFFC-9A244BC5941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a:t>
              </a:r>
            </a:p>
          </p:txBody>
        </p:sp>
      </p:grpSp>
      <p:sp>
        <p:nvSpPr>
          <p:cNvPr id="8" name="Freeform 5">
            <a:extLst>
              <a:ext uri="{FF2B5EF4-FFF2-40B4-BE49-F238E27FC236}">
                <a16:creationId xmlns:a16="http://schemas.microsoft.com/office/drawing/2014/main" id="{870CF083-78E4-2F0B-5CF2-162D8A5357B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F1B080F7-E161-0283-4CCB-76F518B5D4F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0" name="TextBox 9">
            <a:extLst>
              <a:ext uri="{FF2B5EF4-FFF2-40B4-BE49-F238E27FC236}">
                <a16:creationId xmlns:a16="http://schemas.microsoft.com/office/drawing/2014/main" id="{273EDA73-2446-6B2A-8A40-70F9545CEDF7}"/>
              </a:ext>
            </a:extLst>
          </p:cNvPr>
          <p:cNvSpPr txBox="1"/>
          <p:nvPr/>
        </p:nvSpPr>
        <p:spPr>
          <a:xfrm>
            <a:off x="778871" y="2158293"/>
            <a:ext cx="16730257"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Identify the topic, prerequisites,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ponder on the quote of Bill Gates below, relating it to the importance of effectively handling customer complaints: "</a:t>
            </a:r>
            <a:r>
              <a:rPr lang="en-US" sz="3500" b="0" i="1" u="none" strike="noStrike" baseline="0" dirty="0">
                <a:solidFill>
                  <a:srgbClr val="000000"/>
                </a:solidFill>
                <a:latin typeface="Calibri" panose="020F0502020204030204" pitchFamily="34" charset="0"/>
              </a:rPr>
              <a:t>Your most unhappy customers are your greatest source of learning</a:t>
            </a:r>
            <a:r>
              <a:rPr lang="en-US" sz="35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205795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F0CE8022-66FC-6161-5D31-EC266A3B600E}"/>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8B836CFE-1DA4-4194-85F0-2335F309D8FB}"/>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EB2C7396-C402-F98D-7CF2-32F8ACAB4386}"/>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E9E216D7-B736-FBFC-D225-1228D217D2A4}"/>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69CED374-1685-177C-0438-84991B3DC653}"/>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10" name="Freeform 10">
            <a:extLst>
              <a:ext uri="{FF2B5EF4-FFF2-40B4-BE49-F238E27FC236}">
                <a16:creationId xmlns:a16="http://schemas.microsoft.com/office/drawing/2014/main" id="{EDAB6507-306B-FAE4-7F9F-071DEFF9D779}"/>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8">
            <a:extLst>
              <a:ext uri="{FF2B5EF4-FFF2-40B4-BE49-F238E27FC236}">
                <a16:creationId xmlns:a16="http://schemas.microsoft.com/office/drawing/2014/main" id="{0C9FC920-C1C1-DFBD-EF14-B38EDB71CA8B}"/>
              </a:ext>
            </a:extLst>
          </p:cNvPr>
          <p:cNvSpPr txBox="1"/>
          <p:nvPr/>
        </p:nvSpPr>
        <p:spPr>
          <a:xfrm>
            <a:off x="609600" y="4000500"/>
            <a:ext cx="7315200" cy="1908215"/>
          </a:xfrm>
          <a:prstGeom prst="rect">
            <a:avLst/>
          </a:prstGeom>
        </p:spPr>
        <p:txBody>
          <a:bodyPr wrap="square"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2.B</a:t>
            </a:r>
          </a:p>
          <a:p>
            <a:r>
              <a:rPr lang="en-PH" sz="2800" b="1" i="0" u="none" strike="noStrike" baseline="0" dirty="0">
                <a:solidFill>
                  <a:srgbClr val="FFFF00"/>
                </a:solidFill>
                <a:latin typeface="Calibri" panose="020F0502020204030204" pitchFamily="34" charset="0"/>
              </a:rPr>
              <a:t>MARKETING MY BUSINESS</a:t>
            </a:r>
          </a:p>
        </p:txBody>
      </p:sp>
      <p:sp>
        <p:nvSpPr>
          <p:cNvPr id="9" name="TextBox 8">
            <a:extLst>
              <a:ext uri="{FF2B5EF4-FFF2-40B4-BE49-F238E27FC236}">
                <a16:creationId xmlns:a16="http://schemas.microsoft.com/office/drawing/2014/main" id="{73FC96A5-2461-0427-3230-5F45E6B745B9}"/>
              </a:ext>
            </a:extLst>
          </p:cNvPr>
          <p:cNvSpPr txBox="1"/>
          <p:nvPr/>
        </p:nvSpPr>
        <p:spPr>
          <a:xfrm>
            <a:off x="2971800" y="6272180"/>
            <a:ext cx="5943600" cy="2585323"/>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a:t>
            </a:r>
            <a:r>
              <a:rPr lang="en-US" sz="2800" b="1" i="0" u="none" strike="noStrike" baseline="0" dirty="0">
                <a:solidFill>
                  <a:schemeClr val="accent1">
                    <a:lumMod val="20000"/>
                    <a:lumOff val="80000"/>
                  </a:schemeClr>
                </a:solidFill>
                <a:latin typeface="Calibri" panose="020F0502020204030204" pitchFamily="34" charset="0"/>
              </a:rPr>
              <a:t>portions of Session 4 and Session 5 in Module 2 of the Be Your Own Boss Facilitator’s Guide</a:t>
            </a:r>
            <a:r>
              <a:rPr lang="en-US" sz="2800" b="0" i="0" u="none" strike="noStrike" baseline="0" dirty="0">
                <a:solidFill>
                  <a:schemeClr val="accent1">
                    <a:lumMod val="20000"/>
                    <a:lumOff val="80000"/>
                  </a:schemeClr>
                </a:solidFill>
                <a:latin typeface="Calibri" panose="020F0502020204030204" pitchFamily="34" charset="0"/>
              </a:rPr>
              <a:t>. It contains basic marketing concepts and practical exercises for creating a marketing plan. </a:t>
            </a:r>
            <a:endParaRPr lang="en-US" sz="48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12" name="TextBox 7">
            <a:extLst>
              <a:ext uri="{FF2B5EF4-FFF2-40B4-BE49-F238E27FC236}">
                <a16:creationId xmlns:a16="http://schemas.microsoft.com/office/drawing/2014/main" id="{43F78A4B-AD9F-9740-28D0-55A8E09A5BC6}"/>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962552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96BB4-0185-7DD4-9F17-CF3759F1672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58ED8D2-DB75-4744-D381-BACC1C0F2E3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17B618FB-E429-A719-92BD-36E878454E17}"/>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3F8258D8-7A32-2579-D208-8175DA3FA996}"/>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4D871FB-3A38-AF88-9341-2E1471DC2B5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5BD8EDC7-C58F-EE04-9216-73AE4DC86CD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C3D4EA01-9383-D39D-2E54-7D9C7D70D3D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1096786E-12BB-B62A-858E-DB460A9803FF}"/>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9" name="Picture 8">
            <a:extLst>
              <a:ext uri="{FF2B5EF4-FFF2-40B4-BE49-F238E27FC236}">
                <a16:creationId xmlns:a16="http://schemas.microsoft.com/office/drawing/2014/main" id="{58861C15-B314-4A6A-DB00-28E3C51D55B5}"/>
              </a:ext>
            </a:extLst>
          </p:cNvPr>
          <p:cNvPicPr>
            <a:picLocks noChangeAspect="1"/>
          </p:cNvPicPr>
          <p:nvPr/>
        </p:nvPicPr>
        <p:blipFill>
          <a:blip r:embed="rId7"/>
          <a:stretch>
            <a:fillRect/>
          </a:stretch>
        </p:blipFill>
        <p:spPr>
          <a:xfrm>
            <a:off x="1295400" y="2413581"/>
            <a:ext cx="15108646" cy="5768030"/>
          </a:xfrm>
          <a:prstGeom prst="rect">
            <a:avLst/>
          </a:prstGeom>
        </p:spPr>
      </p:pic>
    </p:spTree>
    <p:extLst>
      <p:ext uri="{BB962C8B-B14F-4D97-AF65-F5344CB8AC3E}">
        <p14:creationId xmlns:p14="http://schemas.microsoft.com/office/powerpoint/2010/main" val="2074699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4100-5DCB-6E17-075B-2BCD79F6D33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004DF30-3853-580A-0B34-2FE00C5CAF7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B997000-A710-9BEC-0AE5-4C698B4FAE70}"/>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C7273946-8A8F-FED3-B49A-FCB91A4649B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05A89EF9-2EB3-DED9-24CD-D18598A1900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72A33D0D-8933-7BBB-6F10-7FBDFFA1D10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49E9A9C0-39E7-6620-2A03-96560954FC2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611BBE4B-C652-1C77-ED74-2ADEA5BA02F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4BC25AEA-1164-858A-4280-FBA5D6E77072}"/>
              </a:ext>
            </a:extLst>
          </p:cNvPr>
          <p:cNvSpPr txBox="1"/>
          <p:nvPr/>
        </p:nvSpPr>
        <p:spPr>
          <a:xfrm>
            <a:off x="1295400" y="2622842"/>
            <a:ext cx="15392400" cy="5478423"/>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Session Prerequisites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It is ideal that the CES members have already read or browsed relevant sections of the Be Your Own Boss Facilitator’s Guide prior to this CES, particularly: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5.0: Definition of Market and Marketing Concepts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5.1: The Marketing Elements Defined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5.2: The 6 Marketing Elements of My Favorite Business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5.3: Personal Assessment Worksheet </a:t>
            </a:r>
          </a:p>
          <a:p>
            <a:endParaRPr lang="en-US" sz="3500" b="0" i="0" u="none" strike="noStrike" baseline="0" dirty="0">
              <a:solidFill>
                <a:srgbClr val="000000"/>
              </a:solidFill>
              <a:latin typeface="Calibri" panose="020F0502020204030204" pitchFamily="34" charset="0"/>
            </a:endParaRPr>
          </a:p>
          <a:p>
            <a:r>
              <a:rPr lang="en-PH" sz="3500" b="1" i="0" u="none" strike="noStrike" baseline="0" dirty="0">
                <a:solidFill>
                  <a:srgbClr val="000000"/>
                </a:solidFill>
                <a:latin typeface="Calibri" panose="020F0502020204030204" pitchFamily="34" charset="0"/>
              </a:rPr>
              <a:t>Duration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The entire session requires approximately two (2) hours. </a:t>
            </a:r>
            <a:endParaRPr lang="en-PH" sz="3500" dirty="0"/>
          </a:p>
        </p:txBody>
      </p:sp>
    </p:spTree>
    <p:extLst>
      <p:ext uri="{BB962C8B-B14F-4D97-AF65-F5344CB8AC3E}">
        <p14:creationId xmlns:p14="http://schemas.microsoft.com/office/powerpoint/2010/main" val="2606341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9263-5F74-F741-374B-0BEEE296488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27537E72-D746-BA3B-BB9A-D740E781EED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9AB64CD-E951-1EA3-6BF5-2A8FB78DA946}"/>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FE3A0686-8737-41F2-DBB7-738E1E19D167}"/>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B2E55286-A8A2-9A60-44D4-96C3FE3CE2D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F5D0C7EB-4CED-3174-20E9-C73EBAE7CE6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9F8B1B39-77A9-6D68-40BE-34C8917D05B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7E8DD2A-76A7-94B5-2779-092480B98F37}"/>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B39F9415-F0CC-25BF-2966-737D60069C47}"/>
              </a:ext>
            </a:extLst>
          </p:cNvPr>
          <p:cNvSpPr txBox="1"/>
          <p:nvPr/>
        </p:nvSpPr>
        <p:spPr>
          <a:xfrm>
            <a:off x="1219200" y="2006025"/>
            <a:ext cx="15697200" cy="7017306"/>
          </a:xfrm>
          <a:prstGeom prst="rect">
            <a:avLst/>
          </a:prstGeom>
          <a:noFill/>
        </p:spPr>
        <p:txBody>
          <a:bodyPr wrap="square">
            <a:spAutoFit/>
          </a:bodyPr>
          <a:lstStyle/>
          <a:p>
            <a:r>
              <a:rPr lang="en-PH" sz="3000" b="1" i="1" dirty="0">
                <a:solidFill>
                  <a:srgbClr val="000000"/>
                </a:solidFill>
                <a:latin typeface="Calibri" panose="020F0502020204030204" pitchFamily="34" charset="0"/>
              </a:rPr>
              <a:t>Preliminaries </a:t>
            </a:r>
            <a:endParaRPr lang="en-PH" sz="3000" dirty="0">
              <a:solidFill>
                <a:srgbClr val="000000"/>
              </a:solidFill>
              <a:latin typeface="Calibri" panose="020F0502020204030204" pitchFamily="34" charset="0"/>
            </a:endParaRPr>
          </a:p>
          <a:p>
            <a:r>
              <a:rPr lang="en-PH" sz="3000" dirty="0">
                <a:solidFill>
                  <a:srgbClr val="000000"/>
                </a:solidFill>
                <a:latin typeface="Calibri" panose="020F0502020204030204" pitchFamily="34" charset="0"/>
              </a:rPr>
              <a:t>[Total: 5 minutes] </a:t>
            </a:r>
          </a:p>
          <a:p>
            <a:pPr algn="l"/>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Go through the session objectives. </a:t>
            </a:r>
          </a:p>
          <a:p>
            <a:endParaRPr lang="en-PH" sz="3000" b="0" i="0" u="none" strike="noStrike" baseline="0" dirty="0">
              <a:solidFill>
                <a:srgbClr val="000000"/>
              </a:solidFill>
              <a:latin typeface="Calibri" panose="020F0502020204030204" pitchFamily="34" charset="0"/>
            </a:endParaRPr>
          </a:p>
          <a:p>
            <a:endParaRPr lang="en-PH" sz="3000" b="0" i="0" u="none" strike="noStrike" baseline="0" dirty="0">
              <a:solidFill>
                <a:srgbClr val="000000"/>
              </a:solidFill>
              <a:latin typeface="Calibri" panose="020F0502020204030204" pitchFamily="34" charset="0"/>
            </a:endParaRPr>
          </a:p>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CES members to recall a memorable business advertisement (tagline, jingle, mascot, video, or print ad).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Have up to five (5) members briefly share examples where the ad convinced them to buy or use the product/service. </a:t>
            </a:r>
          </a:p>
        </p:txBody>
      </p:sp>
    </p:spTree>
    <p:extLst>
      <p:ext uri="{BB962C8B-B14F-4D97-AF65-F5344CB8AC3E}">
        <p14:creationId xmlns:p14="http://schemas.microsoft.com/office/powerpoint/2010/main" val="225301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35B1D-4228-BFD0-2564-BED8488242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924A06-35F3-15D4-B2E5-DFFFC7A13CA9}"/>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a:extLst>
              <a:ext uri="{FF2B5EF4-FFF2-40B4-BE49-F238E27FC236}">
                <a16:creationId xmlns:a16="http://schemas.microsoft.com/office/drawing/2014/main" id="{B1D2AA69-1AB9-D741-A887-BE459CF4E42E}"/>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 name="Freeform 5">
            <a:extLst>
              <a:ext uri="{FF2B5EF4-FFF2-40B4-BE49-F238E27FC236}">
                <a16:creationId xmlns:a16="http://schemas.microsoft.com/office/drawing/2014/main" id="{C85148E1-3C52-EEF2-EC09-6244E61A5A2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9FD5A28D-025A-FCD5-AB5E-7B2BC6EBCB93}"/>
              </a:ext>
            </a:extLst>
          </p:cNvPr>
          <p:cNvSpPr txBox="1">
            <a:spLocks noGrp="1"/>
          </p:cNvSpPr>
          <p:nvPr/>
        </p:nvSpPr>
        <p:spPr>
          <a:xfrm>
            <a:off x="990600" y="2656143"/>
            <a:ext cx="16840200" cy="60351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457200" lvl="0" indent="-344487" algn="l" rtl="0">
              <a:lnSpc>
                <a:spcPct val="95000"/>
              </a:lnSpc>
              <a:spcBef>
                <a:spcPts val="0"/>
              </a:spcBef>
              <a:spcAft>
                <a:spcPts val="0"/>
              </a:spcAft>
              <a:buSzPts val="1825"/>
              <a:buChar char="●"/>
            </a:pPr>
            <a:r>
              <a:rPr lang="en-US" sz="3500" dirty="0">
                <a:solidFill>
                  <a:schemeClr val="tx1"/>
                </a:solidFill>
                <a:latin typeface="+mj-lt"/>
              </a:rPr>
              <a:t>Adheres to the </a:t>
            </a:r>
            <a:r>
              <a:rPr lang="en-US" sz="3500" b="1" dirty="0">
                <a:solidFill>
                  <a:schemeClr val="tx1"/>
                </a:solidFill>
                <a:latin typeface="+mj-lt"/>
              </a:rPr>
              <a:t>Philippine Professional Standards for Teachers (PPST)</a:t>
            </a:r>
          </a:p>
          <a:p>
            <a:pPr marL="112713" lvl="0" indent="0" algn="l" rtl="0">
              <a:lnSpc>
                <a:spcPct val="95000"/>
              </a:lnSpc>
              <a:spcBef>
                <a:spcPts val="0"/>
              </a:spcBef>
              <a:spcAft>
                <a:spcPts val="0"/>
              </a:spcAft>
              <a:buSzPts val="1825"/>
              <a:buNone/>
            </a:pPr>
            <a:endParaRPr lang="en-US" sz="3500" b="1" dirty="0">
              <a:solidFill>
                <a:schemeClr val="tx1"/>
              </a:solidFill>
              <a:latin typeface="+mj-lt"/>
            </a:endParaRPr>
          </a:p>
          <a:p>
            <a:pPr marL="914400" lvl="1" indent="-344487" algn="l" rtl="0">
              <a:lnSpc>
                <a:spcPct val="95000"/>
              </a:lnSpc>
              <a:spcBef>
                <a:spcPts val="0"/>
              </a:spcBef>
              <a:spcAft>
                <a:spcPts val="0"/>
              </a:spcAft>
              <a:buSzPts val="1825"/>
              <a:buChar char="○"/>
            </a:pPr>
            <a:r>
              <a:rPr lang="en-US" sz="3500" dirty="0">
                <a:solidFill>
                  <a:schemeClr val="tx1"/>
                </a:solidFill>
                <a:latin typeface="+mj-lt"/>
              </a:rPr>
              <a:t>mastery of content knowledge </a:t>
            </a:r>
          </a:p>
          <a:p>
            <a:pPr marL="914400" lvl="1" indent="-344487" algn="l" rtl="0">
              <a:lnSpc>
                <a:spcPct val="95000"/>
              </a:lnSpc>
              <a:spcBef>
                <a:spcPts val="0"/>
              </a:spcBef>
              <a:spcAft>
                <a:spcPts val="0"/>
              </a:spcAft>
              <a:buSzPts val="1825"/>
              <a:buChar char="○"/>
            </a:pPr>
            <a:r>
              <a:rPr lang="en-US" sz="3500" dirty="0">
                <a:solidFill>
                  <a:schemeClr val="tx1"/>
                </a:solidFill>
                <a:latin typeface="+mj-lt"/>
              </a:rPr>
              <a:t>creation of safe, secure, and supportive learning environments</a:t>
            </a:r>
          </a:p>
          <a:p>
            <a:pPr marL="914400" lvl="1" indent="-344487" algn="l" rtl="0">
              <a:lnSpc>
                <a:spcPct val="95000"/>
              </a:lnSpc>
              <a:spcBef>
                <a:spcPts val="0"/>
              </a:spcBef>
              <a:spcAft>
                <a:spcPts val="0"/>
              </a:spcAft>
              <a:buSzPts val="1825"/>
              <a:buChar char="○"/>
            </a:pPr>
            <a:r>
              <a:rPr lang="en-US" sz="3500" dirty="0">
                <a:solidFill>
                  <a:schemeClr val="tx1"/>
                </a:solidFill>
                <a:latin typeface="+mj-lt"/>
              </a:rPr>
              <a:t>nurturing learner diversity</a:t>
            </a:r>
          </a:p>
          <a:p>
            <a:pPr marL="914400" lvl="1" indent="-344487" algn="l" rtl="0">
              <a:lnSpc>
                <a:spcPct val="95000"/>
              </a:lnSpc>
              <a:spcBef>
                <a:spcPts val="0"/>
              </a:spcBef>
              <a:spcAft>
                <a:spcPts val="0"/>
              </a:spcAft>
              <a:buSzPts val="1825"/>
              <a:buChar char="○"/>
            </a:pPr>
            <a:r>
              <a:rPr lang="en-US" sz="3500" dirty="0">
                <a:solidFill>
                  <a:schemeClr val="tx1"/>
                </a:solidFill>
                <a:latin typeface="+mj-lt"/>
              </a:rPr>
              <a:t>use of relevant, collaborative teaching processes and resources</a:t>
            </a:r>
          </a:p>
          <a:p>
            <a:pPr marL="914400" lvl="1" indent="-344487" algn="l" rtl="0">
              <a:lnSpc>
                <a:spcPct val="95000"/>
              </a:lnSpc>
              <a:spcBef>
                <a:spcPts val="0"/>
              </a:spcBef>
              <a:spcAft>
                <a:spcPts val="0"/>
              </a:spcAft>
              <a:buSzPts val="1825"/>
              <a:buChar char="○"/>
            </a:pPr>
            <a:r>
              <a:rPr lang="en-US" sz="3500" dirty="0">
                <a:solidFill>
                  <a:schemeClr val="tx1"/>
                </a:solidFill>
                <a:latin typeface="+mj-lt"/>
              </a:rPr>
              <a:t>use of authentic assessment processes and tools </a:t>
            </a:r>
          </a:p>
          <a:p>
            <a:pPr marL="914400" lvl="1" indent="-344487" algn="l" rtl="0">
              <a:lnSpc>
                <a:spcPct val="95000"/>
              </a:lnSpc>
              <a:spcBef>
                <a:spcPts val="0"/>
              </a:spcBef>
              <a:spcAft>
                <a:spcPts val="0"/>
              </a:spcAft>
              <a:buSzPts val="1825"/>
              <a:buChar char="○"/>
            </a:pPr>
            <a:r>
              <a:rPr lang="en-US" sz="3500" dirty="0">
                <a:solidFill>
                  <a:schemeClr val="tx1"/>
                </a:solidFill>
                <a:latin typeface="+mj-lt"/>
              </a:rPr>
              <a:t>collaborative engagements</a:t>
            </a:r>
          </a:p>
          <a:p>
            <a:pPr marL="914400" lvl="1" indent="-344487" algn="l" rtl="0">
              <a:lnSpc>
                <a:spcPct val="95000"/>
              </a:lnSpc>
              <a:spcBef>
                <a:spcPts val="0"/>
              </a:spcBef>
              <a:spcAft>
                <a:spcPts val="0"/>
              </a:spcAft>
              <a:buSzPts val="1825"/>
              <a:buChar char="○"/>
            </a:pPr>
            <a:r>
              <a:rPr lang="en-US" sz="3500" dirty="0">
                <a:solidFill>
                  <a:schemeClr val="tx1"/>
                </a:solidFill>
                <a:latin typeface="+mj-lt"/>
              </a:rPr>
              <a:t>personal and professional growth</a:t>
            </a:r>
          </a:p>
          <a:p>
            <a:pPr marL="0" lvl="0" indent="0" algn="l" rtl="0">
              <a:lnSpc>
                <a:spcPct val="95000"/>
              </a:lnSpc>
              <a:spcBef>
                <a:spcPts val="1200"/>
              </a:spcBef>
              <a:spcAft>
                <a:spcPts val="0"/>
              </a:spcAft>
              <a:buNone/>
            </a:pPr>
            <a:endParaRPr lang="en-US" sz="3500" dirty="0">
              <a:solidFill>
                <a:schemeClr val="tx1"/>
              </a:solidFill>
              <a:latin typeface="+mj-lt"/>
            </a:endParaRPr>
          </a:p>
          <a:p>
            <a:pPr marL="457200" lvl="0" indent="0" algn="l" rtl="0">
              <a:lnSpc>
                <a:spcPct val="95000"/>
              </a:lnSpc>
              <a:spcBef>
                <a:spcPts val="1200"/>
              </a:spcBef>
              <a:spcAft>
                <a:spcPts val="0"/>
              </a:spcAft>
              <a:buSzPts val="688"/>
              <a:buNone/>
            </a:pPr>
            <a:endParaRPr lang="en-US" sz="3500" dirty="0">
              <a:solidFill>
                <a:schemeClr val="tx1"/>
              </a:solidFill>
              <a:latin typeface="+mj-lt"/>
            </a:endParaRPr>
          </a:p>
          <a:p>
            <a:pPr marL="457200" lvl="0" indent="0" algn="l" rtl="0">
              <a:lnSpc>
                <a:spcPct val="95000"/>
              </a:lnSpc>
              <a:spcBef>
                <a:spcPts val="1200"/>
              </a:spcBef>
              <a:spcAft>
                <a:spcPts val="0"/>
              </a:spcAft>
              <a:buSzPts val="688"/>
              <a:buNone/>
            </a:pPr>
            <a:endParaRPr lang="en-US" sz="3500" dirty="0">
              <a:solidFill>
                <a:schemeClr val="tx1"/>
              </a:solidFill>
              <a:latin typeface="+mj-lt"/>
            </a:endParaRPr>
          </a:p>
          <a:p>
            <a:pPr marL="0" lvl="0" indent="0" algn="l" rtl="0">
              <a:lnSpc>
                <a:spcPct val="95000"/>
              </a:lnSpc>
              <a:spcBef>
                <a:spcPts val="1200"/>
              </a:spcBef>
              <a:spcAft>
                <a:spcPts val="1200"/>
              </a:spcAft>
              <a:buSzPts val="688"/>
              <a:buNone/>
            </a:pPr>
            <a:endParaRPr lang="en-US" sz="3500" dirty="0">
              <a:solidFill>
                <a:schemeClr val="tx1"/>
              </a:solidFill>
              <a:latin typeface="+mj-lt"/>
            </a:endParaRPr>
          </a:p>
          <a:p>
            <a:pPr marL="457200" lvl="0" indent="-331787" algn="l" rtl="0">
              <a:lnSpc>
                <a:spcPct val="95000"/>
              </a:lnSpc>
              <a:spcBef>
                <a:spcPts val="0"/>
              </a:spcBef>
              <a:spcAft>
                <a:spcPts val="0"/>
              </a:spcAft>
              <a:buSzPts val="1625"/>
              <a:buChar char="●"/>
            </a:pPr>
            <a:endParaRPr lang="en-US" sz="3500" dirty="0">
              <a:solidFill>
                <a:schemeClr val="tx1"/>
              </a:solidFill>
              <a:latin typeface="+mj-lt"/>
            </a:endParaRPr>
          </a:p>
        </p:txBody>
      </p:sp>
      <p:sp>
        <p:nvSpPr>
          <p:cNvPr id="9" name="TextBox 6">
            <a:extLst>
              <a:ext uri="{FF2B5EF4-FFF2-40B4-BE49-F238E27FC236}">
                <a16:creationId xmlns:a16="http://schemas.microsoft.com/office/drawing/2014/main" id="{D208079D-9650-7A8D-40A3-537D8AEF45A6}"/>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1. PURPOSE OF THE CES GUIDE</a:t>
            </a:r>
          </a:p>
        </p:txBody>
      </p:sp>
      <p:sp>
        <p:nvSpPr>
          <p:cNvPr id="6" name="TextBox 4">
            <a:extLst>
              <a:ext uri="{FF2B5EF4-FFF2-40B4-BE49-F238E27FC236}">
                <a16:creationId xmlns:a16="http://schemas.microsoft.com/office/drawing/2014/main" id="{A035133C-416A-5A34-89C7-584AF73F6E19}"/>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extLst>
      <p:ext uri="{BB962C8B-B14F-4D97-AF65-F5344CB8AC3E}">
        <p14:creationId xmlns:p14="http://schemas.microsoft.com/office/powerpoint/2010/main" val="2394543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6EC3-EE79-9546-AAE0-5A35ABD3CA8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17056A2-983E-5C93-B8FC-A35D2B2F08F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636E58E-C789-E851-6CBF-8314E6236AB0}"/>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FC425336-26B2-9EB2-7B1A-4BF2B9F5D67E}"/>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430CFB69-9BF6-BF64-2977-66A5F796B5EC}"/>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3C2226E-2FD6-6BF2-6564-7DE523BF472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A361B9B8-969A-D686-6477-E2EBD0A1894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008B22DD-DD17-3FC5-83B4-2C698065E293}"/>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44AE838-1CA7-B5C5-6439-4DD13FCD10DD}"/>
              </a:ext>
            </a:extLst>
          </p:cNvPr>
          <p:cNvSpPr txBox="1"/>
          <p:nvPr/>
        </p:nvSpPr>
        <p:spPr>
          <a:xfrm>
            <a:off x="1371600" y="2050221"/>
            <a:ext cx="16459200" cy="6555641"/>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Main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Review the Six Marketing Elements (6Ps) using Tool 5.1: The Marketing Mix from the Be Your Own Boss Facilitator’s Guide.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Divide the CES members into three (3) groups.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Allow 10 minutes for the groups to review these handouts: </a:t>
            </a:r>
          </a:p>
          <a:p>
            <a:pPr marL="971550" lvl="1" indent="-5143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5.1: The Marketing Elements Defined </a:t>
            </a:r>
          </a:p>
          <a:p>
            <a:pPr marL="971550" lvl="1" indent="-5143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5.2: The 6 Marketing Elements of My Favorite Business </a:t>
            </a:r>
          </a:p>
          <a:p>
            <a:pPr marL="971550" lvl="1" indent="-5143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5.3: Personal Assessment Worksheet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Inform them they will apply the Six Marketing Elements in an exercise.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After 10 minutes of discussion and preparation, have groups complete the Marketing Plan Template for 15 minutes. This tool is based on the Six Marketing Elements, with additional questions for expansion. </a:t>
            </a:r>
          </a:p>
        </p:txBody>
      </p:sp>
    </p:spTree>
    <p:extLst>
      <p:ext uri="{BB962C8B-B14F-4D97-AF65-F5344CB8AC3E}">
        <p14:creationId xmlns:p14="http://schemas.microsoft.com/office/powerpoint/2010/main" val="426705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7FB0-646B-752D-2FA5-A773E7DCDE0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35DEADD-8B8F-13CA-4BD8-DAAC7429ACB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7D45BF8-6004-119A-1B9A-23BDE4DA1D97}"/>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0CE7F8A7-CC82-E4FC-1A2B-6C675ECACD08}"/>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F0C9E2E-BB5D-3BD3-1CCC-BA48879A3E1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F5EEAEEE-A089-70E2-65AC-48BBF1B495E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D989C869-99CE-2EA7-325D-85C8E42493C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F3521CE6-4F58-9C18-22A3-8BE85F3C700C}"/>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2D60CD6A-B7C8-81F1-AE60-477D5C0B907C}"/>
              </a:ext>
            </a:extLst>
          </p:cNvPr>
          <p:cNvSpPr txBox="1"/>
          <p:nvPr/>
        </p:nvSpPr>
        <p:spPr>
          <a:xfrm>
            <a:off x="1487406" y="2090348"/>
            <a:ext cx="6329082" cy="5632311"/>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They may choose to write about an existing business based on the themes or concepts below: </a:t>
            </a:r>
          </a:p>
          <a:p>
            <a:endParaRPr lang="en-US" sz="3000" b="0" i="0" u="none" strike="noStrike" baseline="0" dirty="0">
              <a:solidFill>
                <a:srgbClr val="000000"/>
              </a:solidFill>
              <a:latin typeface="Calibri" panose="020F0502020204030204" pitchFamily="34" charset="0"/>
            </a:endParaRPr>
          </a:p>
          <a:p>
            <a:pPr marL="457200" indent="-457200">
              <a:buFont typeface="Arial" panose="020B0604020202020204" pitchFamily="34" charset="0"/>
              <a:buChar char="•"/>
            </a:pPr>
            <a:r>
              <a:rPr lang="en-US" sz="3000" b="0" i="1" u="none" strike="noStrike" baseline="0" dirty="0">
                <a:solidFill>
                  <a:srgbClr val="000000"/>
                </a:solidFill>
                <a:latin typeface="Calibri" panose="020F0502020204030204" pitchFamily="34" charset="0"/>
              </a:rPr>
              <a:t>Bakeshop </a:t>
            </a:r>
          </a:p>
          <a:p>
            <a:pPr marL="457200" indent="-457200">
              <a:buFont typeface="Arial" panose="020B0604020202020204" pitchFamily="34" charset="0"/>
              <a:buChar char="•"/>
            </a:pPr>
            <a:r>
              <a:rPr lang="en-US" sz="3000" b="0" i="1" u="none" strike="noStrike" baseline="0" dirty="0">
                <a:solidFill>
                  <a:srgbClr val="000000"/>
                </a:solidFill>
                <a:latin typeface="Calibri" panose="020F0502020204030204" pitchFamily="34" charset="0"/>
              </a:rPr>
              <a:t>Hair Salon </a:t>
            </a:r>
          </a:p>
          <a:p>
            <a:pPr marL="457200" indent="-457200">
              <a:buFont typeface="Arial" panose="020B0604020202020204" pitchFamily="34" charset="0"/>
              <a:buChar char="•"/>
            </a:pPr>
            <a:r>
              <a:rPr lang="en-US" sz="3000" b="0" i="1" u="none" strike="noStrike" baseline="0" dirty="0">
                <a:solidFill>
                  <a:srgbClr val="000000"/>
                </a:solidFill>
                <a:latin typeface="Calibri" panose="020F0502020204030204" pitchFamily="34" charset="0"/>
              </a:rPr>
              <a:t>Online Clothing Store </a:t>
            </a:r>
          </a:p>
          <a:p>
            <a:pPr marL="457200" indent="-457200">
              <a:buFont typeface="Arial" panose="020B0604020202020204" pitchFamily="34" charset="0"/>
              <a:buChar char="•"/>
            </a:pPr>
            <a:r>
              <a:rPr lang="en-US" sz="3000" b="0" i="1" u="none" strike="noStrike" baseline="0" dirty="0">
                <a:solidFill>
                  <a:srgbClr val="000000"/>
                </a:solidFill>
                <a:latin typeface="Calibri" panose="020F0502020204030204" pitchFamily="34" charset="0"/>
              </a:rPr>
              <a:t>Snacks Stall </a:t>
            </a:r>
            <a:endParaRPr lang="en-US" sz="3000" b="0" i="0" u="none" strike="noStrike" baseline="0" dirty="0">
              <a:solidFill>
                <a:srgbClr val="000000"/>
              </a:solidFill>
              <a:latin typeface="Calibri" panose="020F0502020204030204" pitchFamily="34" charset="0"/>
            </a:endParaRPr>
          </a:p>
          <a:p>
            <a:pPr marL="457200" indent="-457200">
              <a:buFont typeface="Arial" panose="020B0604020202020204" pitchFamily="34" charset="0"/>
              <a:buChar char="•"/>
            </a:pPr>
            <a:r>
              <a:rPr lang="en-PH" sz="3000" b="0" i="1" u="none" strike="noStrike" baseline="0" dirty="0" err="1">
                <a:solidFill>
                  <a:srgbClr val="000000"/>
                </a:solidFill>
                <a:latin typeface="Calibri" panose="020F0502020204030204" pitchFamily="34" charset="0"/>
              </a:rPr>
              <a:t>Carinderia</a:t>
            </a:r>
            <a:r>
              <a:rPr lang="en-PH" sz="3000" b="0" i="1" u="none" strike="noStrike" baseline="0" dirty="0">
                <a:solidFill>
                  <a:srgbClr val="000000"/>
                </a:solidFill>
                <a:latin typeface="Calibri" panose="020F0502020204030204" pitchFamily="34" charset="0"/>
              </a:rPr>
              <a:t> </a:t>
            </a:r>
          </a:p>
          <a:p>
            <a:pPr marL="457200" indent="-457200">
              <a:buFont typeface="Arial" panose="020B0604020202020204" pitchFamily="34" charset="0"/>
              <a:buChar char="•"/>
            </a:pPr>
            <a:r>
              <a:rPr lang="en-PH" sz="3000" b="0" i="1" u="none" strike="noStrike" baseline="0" dirty="0">
                <a:solidFill>
                  <a:srgbClr val="000000"/>
                </a:solidFill>
                <a:latin typeface="Calibri" panose="020F0502020204030204" pitchFamily="34" charset="0"/>
              </a:rPr>
              <a:t>Flower Shop </a:t>
            </a:r>
          </a:p>
          <a:p>
            <a:pPr marL="457200" indent="-457200">
              <a:buFont typeface="Arial" panose="020B0604020202020204" pitchFamily="34" charset="0"/>
              <a:buChar char="•"/>
            </a:pPr>
            <a:r>
              <a:rPr lang="en-PH" sz="3000" b="0" i="1" u="none" strike="noStrike" baseline="0" dirty="0">
                <a:solidFill>
                  <a:srgbClr val="000000"/>
                </a:solidFill>
                <a:latin typeface="Calibri" panose="020F0502020204030204" pitchFamily="34" charset="0"/>
              </a:rPr>
              <a:t>Vegetable/ Fruit Stand </a:t>
            </a:r>
          </a:p>
          <a:p>
            <a:pPr marL="457200" indent="-457200">
              <a:buFont typeface="Arial" panose="020B0604020202020204" pitchFamily="34" charset="0"/>
              <a:buChar char="•"/>
            </a:pPr>
            <a:r>
              <a:rPr lang="en-PH" sz="3000" b="0" i="1" u="none" strike="noStrike" baseline="0" dirty="0">
                <a:solidFill>
                  <a:srgbClr val="000000"/>
                </a:solidFill>
                <a:latin typeface="Calibri" panose="020F0502020204030204" pitchFamily="34" charset="0"/>
              </a:rPr>
              <a:t>Sari-sari Store </a:t>
            </a:r>
            <a:endParaRPr lang="en-PH" sz="3000" dirty="0"/>
          </a:p>
        </p:txBody>
      </p:sp>
      <p:pic>
        <p:nvPicPr>
          <p:cNvPr id="11" name="Picture 10">
            <a:extLst>
              <a:ext uri="{FF2B5EF4-FFF2-40B4-BE49-F238E27FC236}">
                <a16:creationId xmlns:a16="http://schemas.microsoft.com/office/drawing/2014/main" id="{C631121B-15CE-E919-D54E-D0D598427870}"/>
              </a:ext>
            </a:extLst>
          </p:cNvPr>
          <p:cNvPicPr>
            <a:picLocks noChangeAspect="1"/>
          </p:cNvPicPr>
          <p:nvPr/>
        </p:nvPicPr>
        <p:blipFill>
          <a:blip r:embed="rId7"/>
          <a:stretch>
            <a:fillRect/>
          </a:stretch>
        </p:blipFill>
        <p:spPr>
          <a:xfrm>
            <a:off x="8499323" y="998413"/>
            <a:ext cx="9263268" cy="8307226"/>
          </a:xfrm>
          <a:prstGeom prst="rect">
            <a:avLst/>
          </a:prstGeom>
        </p:spPr>
      </p:pic>
    </p:spTree>
    <p:extLst>
      <p:ext uri="{BB962C8B-B14F-4D97-AF65-F5344CB8AC3E}">
        <p14:creationId xmlns:p14="http://schemas.microsoft.com/office/powerpoint/2010/main" val="833807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956B-A5B9-C7E5-83F4-1367BF0E64ED}"/>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0829297-DCD7-711D-B27C-51D1BCD6234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9048756-A371-8F2E-BAE4-1A813DA36AEE}"/>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67073F0B-8608-4455-756C-3EFDC16DCDFE}"/>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A345FC33-A4D1-5F85-AF41-788DD38357D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6A4CB190-666C-6FCB-C552-97F0A13953D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BA08AA1F-211D-678B-E207-75E94978877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C11699F-8F95-84ED-A0E5-1B8086386DDD}"/>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43BCF6A0-9240-6FC1-5DBE-5DC531A72EA9}"/>
              </a:ext>
            </a:extLst>
          </p:cNvPr>
          <p:cNvSpPr txBox="1"/>
          <p:nvPr/>
        </p:nvSpPr>
        <p:spPr>
          <a:xfrm>
            <a:off x="1143000" y="2039375"/>
            <a:ext cx="16002000"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a group representative present their Marketing Plan Template (7 minutes per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Synthesize their responses and remind them to keep their templates for future activities.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Discuss the following: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information is essential for creating an effective marketing plan?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challenges might ALS learners face when applying the 6Ps of Marketing or completing the Marketing Plan Template?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improvements could make the materials more effective? </a:t>
            </a:r>
          </a:p>
          <a:p>
            <a:endParaRPr lang="en-PH"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88104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FC86F-A790-7D8F-F7DA-E293154CC9B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B4998EF-1831-D6FF-866E-6E3F682C9D8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E1AD706-9A66-2A24-63E3-FB02CD90767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A743A83-880B-4761-3193-64052BB1F73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D922235E-5B7B-013B-B4AC-59EF0573BEB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89AE7145-735A-3A61-F23E-D6F1C697B9C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11794816-97DF-CFEC-42A5-5FD77F1C8A4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F8033F33-4CBF-9520-DB59-204DD2A564BF}"/>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62EF687C-AD64-9554-79F0-4A72E48BF7F3}"/>
              </a:ext>
            </a:extLst>
          </p:cNvPr>
          <p:cNvSpPr txBox="1"/>
          <p:nvPr/>
        </p:nvSpPr>
        <p:spPr>
          <a:xfrm>
            <a:off x="838200" y="1854898"/>
            <a:ext cx="17068800"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Emphasize the importance of the 6Ps of Marketing in Activity 3: Doing Market Research (see Handout 5.4: What is Market Research?).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Reiterate that advertising is a key part of a business's marketing strategy and explain marketing concepts from Handout 5.0: Definition of Market and Marketing Concepts: </a:t>
            </a: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Communicating a product’s value to customers to drive sales (relevant to advertisements). </a:t>
            </a:r>
            <a:r>
              <a:rPr lang="en-US" sz="3500" b="1" dirty="0">
                <a:solidFill>
                  <a:srgbClr val="000000"/>
                </a:solidFill>
                <a:latin typeface="Calibri" panose="020F0502020204030204" pitchFamily="34" charset="0"/>
              </a:rPr>
              <a:t>(Note to CES facilitator: </a:t>
            </a:r>
            <a:r>
              <a:rPr lang="en-US" sz="3500" dirty="0">
                <a:solidFill>
                  <a:srgbClr val="000000"/>
                </a:solidFill>
                <a:latin typeface="Calibri" panose="020F0502020204030204" pitchFamily="34" charset="0"/>
              </a:rPr>
              <a:t>Advertisements are more relevant to this definition compared to the second one.</a:t>
            </a:r>
            <a:r>
              <a:rPr lang="en-US" sz="3500" b="1" dirty="0">
                <a:solidFill>
                  <a:srgbClr val="000000"/>
                </a:solidFill>
                <a:latin typeface="Calibri" panose="020F0502020204030204" pitchFamily="34" charset="0"/>
              </a:rPr>
              <a:t>) </a:t>
            </a:r>
            <a:endParaRPr lang="en-US" sz="3500" b="0" i="0" u="none" strike="noStrike" baseline="0" dirty="0">
              <a:solidFill>
                <a:srgbClr val="000000"/>
              </a:solidFill>
              <a:latin typeface="Calibri" panose="020F0502020204030204" pitchFamily="34" charset="0"/>
            </a:endParaRPr>
          </a:p>
          <a:p>
            <a:pPr marL="971550" lvl="1" indent="-51435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Identifying and satisfying customer needs and wants through targeted efforts and processes. </a:t>
            </a:r>
          </a:p>
          <a:p>
            <a:endParaRPr lang="en-PH"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99257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4511-017A-283A-3CF7-A88AB93F667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2BCE04D-F709-C862-06D9-55ACF5D9367E}"/>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A4ECE776-14E7-A0C3-0978-E1AAED1AB7C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70E21C1-AB9E-54B6-D83F-4BBD817D6781}"/>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10788FE-3458-8572-0BEB-F1278386D9F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D4D3574D-4469-7757-7443-03901492F80F}"/>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sym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D232E454-F29E-D301-F22E-3C936C584ABD}"/>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4979CDAA-FB1E-774A-08D2-7F3C2BE804C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8FB4F59B-8CF8-6300-0A88-33D3D90961E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6" name="TextBox 5">
            <a:extLst>
              <a:ext uri="{FF2B5EF4-FFF2-40B4-BE49-F238E27FC236}">
                <a16:creationId xmlns:a16="http://schemas.microsoft.com/office/drawing/2014/main" id="{AB11BFA1-FF56-A99C-6701-2EC946413442}"/>
              </a:ext>
            </a:extLst>
          </p:cNvPr>
          <p:cNvSpPr txBox="1"/>
          <p:nvPr/>
        </p:nvSpPr>
        <p:spPr>
          <a:xfrm>
            <a:off x="381000" y="2022530"/>
            <a:ext cx="7106496" cy="5632311"/>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Application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25 minutes] </a:t>
            </a:r>
          </a:p>
          <a:p>
            <a:endParaRPr lang="en-PH" sz="3000" b="0" i="0" u="none" strike="noStrike" baseline="0" dirty="0">
              <a:solidFill>
                <a:srgbClr val="000000"/>
              </a:solidFill>
              <a:latin typeface="Calibri" panose="020F0502020204030204" pitchFamily="34" charset="0"/>
            </a:endParaRPr>
          </a:p>
          <a:p>
            <a:pPr marL="342900" indent="-342900" algn="l">
              <a:buFont typeface="+mj-lt"/>
              <a:buAutoNum type="arabicPeriod"/>
            </a:pPr>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You already know the drill. Please form pairs or triads and fill out a graphic organizer based on what you have learned today. However, you will not be presenting your graphic organizers to the bigger group right away. There will be further instructions later, but for now you have 10 minutes to complete the graphic organizer. </a:t>
            </a:r>
          </a:p>
        </p:txBody>
      </p:sp>
    </p:spTree>
    <p:extLst>
      <p:ext uri="{BB962C8B-B14F-4D97-AF65-F5344CB8AC3E}">
        <p14:creationId xmlns:p14="http://schemas.microsoft.com/office/powerpoint/2010/main" val="3673498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5564-C1C7-DE79-3D9A-730AC8EE604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9FCC044-74E5-DFBC-9657-C2772191774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1B415DB-BFAD-C24F-F597-BD012BA1E573}"/>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8581A8CE-1446-56F1-B93D-1A7AC1997CC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F535BFDB-62F6-2A0A-4653-147E631A975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4489C0E9-104B-265B-D53B-00463EC9BE5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101630C7-7D92-975F-764D-C1E91C50B11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A3AA54C3-0C2D-1EF5-EC6F-FEFA10BB8CDD}"/>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8570033C-4094-8DAA-E09A-7E9304AFD425}"/>
              </a:ext>
            </a:extLst>
          </p:cNvPr>
          <p:cNvSpPr txBox="1"/>
          <p:nvPr/>
        </p:nvSpPr>
        <p:spPr>
          <a:xfrm>
            <a:off x="1447800" y="1967553"/>
            <a:ext cx="15925800" cy="6555641"/>
          </a:xfrm>
          <a:prstGeom prst="rect">
            <a:avLst/>
          </a:prstGeom>
          <a:noFill/>
        </p:spPr>
        <p:txBody>
          <a:bodyPr wrap="square">
            <a:spAutoFit/>
          </a:bodyPr>
          <a:lstStyle/>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After 10 minutes, have the pairs/triads exchange graphic organizers. Allow 10 minutes to review and note good practices or provide suggestions for improvement.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Once time is up, return the graphic organizers to their owners. Invite up to three (3) volunteers to share their output and any comments received. Highlight promising action steps or discuss interesting points, if time allows. </a:t>
            </a:r>
          </a:p>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Let us thank our volunteers for sharing their graphic organizers. It seems that your graphic organizers are becoming more comprehensive as we go along. (</a:t>
            </a:r>
            <a:r>
              <a:rPr lang="en-US" sz="3500" b="1" i="0" u="none" strike="noStrike" baseline="0" dirty="0">
                <a:solidFill>
                  <a:srgbClr val="000000"/>
                </a:solidFill>
                <a:latin typeface="Calibri" panose="020F0502020204030204" pitchFamily="34" charset="0"/>
              </a:rPr>
              <a:t>Note to the CES facilitator</a:t>
            </a:r>
            <a:r>
              <a:rPr lang="en-US" sz="3500" b="0" i="0" u="none" strike="noStrike" baseline="0" dirty="0">
                <a:solidFill>
                  <a:srgbClr val="000000"/>
                </a:solidFill>
                <a:latin typeface="Calibri" panose="020F0502020204030204" pitchFamily="34" charset="0"/>
              </a:rPr>
              <a:t>: You may include some more personalized feedback on the overall quality of the graphic organizers so far, if appropriate. Use the Sandwich Method.) </a:t>
            </a:r>
          </a:p>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Please keep up the good work and feel free to take photos of today’s graphic organizers. You may find them handy when making your own. </a:t>
            </a:r>
          </a:p>
        </p:txBody>
      </p:sp>
    </p:spTree>
    <p:extLst>
      <p:ext uri="{BB962C8B-B14F-4D97-AF65-F5344CB8AC3E}">
        <p14:creationId xmlns:p14="http://schemas.microsoft.com/office/powerpoint/2010/main" val="44092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F08BD-754C-632F-510D-60C7DB08754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581ACB3-7857-D65F-F23F-60F205E5875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245E2F4-CF87-F2A0-8845-4D27D4CA26B4}"/>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EC84243-16C6-2B39-7D29-389591E0E0E6}"/>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E16DD9EB-E938-F3D5-6DF5-FF626944102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03312A12-2D4B-EDAC-CF91-0E434D7461D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DCFE6BEA-998A-3EA6-380E-345848BC9E1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DBE57A0-4EB1-BC36-D03C-E6F397F61743}"/>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88AFC6B7-72E5-5EDF-CAC6-91CD21FD4DA1}"/>
              </a:ext>
            </a:extLst>
          </p:cNvPr>
          <p:cNvSpPr txBox="1"/>
          <p:nvPr/>
        </p:nvSpPr>
        <p:spPr>
          <a:xfrm>
            <a:off x="1143000" y="2060608"/>
            <a:ext cx="16230600" cy="6555641"/>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Assessment Administration Tips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Have CES members complete the Module 2 Post-Test to assess understanding, address common errors, and write personal reflections.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Plan how to guide learners in completing Reflection Sheets for Sessions 4, 5, and the End-of-Module Assessment.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For Session 4 Reflection Sheets, encourage learners to reflect on impactful consumer experiences to identify what matters most as a business owner.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For Session 5 Reflection Sheets, ask learners to note all ideas for business planning, even vague ones, as there will be opportunities to refine them later.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Use the End-of-Module Assessment answer key to process answers, focusing on common errors that may need extra attention.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Apply the Sandwich Method for constructive feedback. </a:t>
            </a:r>
          </a:p>
        </p:txBody>
      </p:sp>
    </p:spTree>
    <p:extLst>
      <p:ext uri="{BB962C8B-B14F-4D97-AF65-F5344CB8AC3E}">
        <p14:creationId xmlns:p14="http://schemas.microsoft.com/office/powerpoint/2010/main" val="1582085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71FB-29FB-05D2-60BA-DABC13AC52C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B3FEA64-2CC7-9750-B73E-2F4BD02D6ED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672D885-49F6-8049-7CC7-2D54FCFBECA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113C8B2-BADF-6941-8BFE-658808EA87C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1B092787-C71F-61C0-7A9B-800764B4541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C35B3B5D-863C-0A7A-8AEF-AF2470A2126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2.B</a:t>
              </a:r>
            </a:p>
          </p:txBody>
        </p:sp>
      </p:grpSp>
      <p:sp>
        <p:nvSpPr>
          <p:cNvPr id="8" name="Freeform 5">
            <a:extLst>
              <a:ext uri="{FF2B5EF4-FFF2-40B4-BE49-F238E27FC236}">
                <a16:creationId xmlns:a16="http://schemas.microsoft.com/office/drawing/2014/main" id="{9C3E9572-04F9-626E-B661-F542C0EC8F1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4406FFDB-3503-478B-C568-77DBA2EC031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2A125E17-A91A-2FE9-1548-13DE66A3E39B}"/>
              </a:ext>
            </a:extLst>
          </p:cNvPr>
          <p:cNvSpPr txBox="1"/>
          <p:nvPr/>
        </p:nvSpPr>
        <p:spPr>
          <a:xfrm>
            <a:off x="1028700" y="2028043"/>
            <a:ext cx="16230600" cy="6555641"/>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Identify the topic, prerequisites,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Remind the CES members to keep or take photos of the Marketing Plan Template they developed in this session as it may be used again in the future.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ponder over the reflection question below outside of the CES: “How can excellent customer service be offered by a budding, small-scale business?” </a:t>
            </a:r>
          </a:p>
        </p:txBody>
      </p:sp>
    </p:spTree>
    <p:extLst>
      <p:ext uri="{BB962C8B-B14F-4D97-AF65-F5344CB8AC3E}">
        <p14:creationId xmlns:p14="http://schemas.microsoft.com/office/powerpoint/2010/main" val="988452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85711890-234D-92DC-3D6D-1DCA0680FC9A}"/>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48C825E2-1BCC-4E18-A139-24D56A9F38C8}"/>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1C9CD71D-480C-EF52-F2AF-461F8B605B8E}"/>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9B7F0423-2235-3A4D-993B-38C8248DD3E8}"/>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FA752E4F-9082-DF01-26C9-46A2CCB0167A}"/>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10" name="Freeform 10">
            <a:extLst>
              <a:ext uri="{FF2B5EF4-FFF2-40B4-BE49-F238E27FC236}">
                <a16:creationId xmlns:a16="http://schemas.microsoft.com/office/drawing/2014/main" id="{F4A5D6E8-8A6E-3273-C0FC-C28B325A821D}"/>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8">
            <a:extLst>
              <a:ext uri="{FF2B5EF4-FFF2-40B4-BE49-F238E27FC236}">
                <a16:creationId xmlns:a16="http://schemas.microsoft.com/office/drawing/2014/main" id="{A6188B9E-567C-8DEA-2654-E68D7D533631}"/>
              </a:ext>
            </a:extLst>
          </p:cNvPr>
          <p:cNvSpPr txBox="1"/>
          <p:nvPr/>
        </p:nvSpPr>
        <p:spPr>
          <a:xfrm>
            <a:off x="609600" y="4000500"/>
            <a:ext cx="7924800" cy="1908215"/>
          </a:xfrm>
          <a:prstGeom prst="rect">
            <a:avLst/>
          </a:prstGeom>
        </p:spPr>
        <p:txBody>
          <a:bodyPr wrap="square"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3</a:t>
            </a:r>
          </a:p>
          <a:p>
            <a:r>
              <a:rPr lang="en-PH" sz="2800" b="1" i="0" u="none" strike="noStrike" baseline="0" dirty="0">
                <a:solidFill>
                  <a:srgbClr val="FFFF00"/>
                </a:solidFill>
                <a:latin typeface="Calibri" panose="020F0502020204030204" pitchFamily="34" charset="0"/>
              </a:rPr>
              <a:t>MANAGING MY BUSINESS AND PERSONAL FINANCE</a:t>
            </a:r>
          </a:p>
        </p:txBody>
      </p:sp>
      <p:sp>
        <p:nvSpPr>
          <p:cNvPr id="9" name="TextBox 8">
            <a:extLst>
              <a:ext uri="{FF2B5EF4-FFF2-40B4-BE49-F238E27FC236}">
                <a16:creationId xmlns:a16="http://schemas.microsoft.com/office/drawing/2014/main" id="{70EC44ED-A1C2-F357-C79F-3C7C2317BB22}"/>
              </a:ext>
            </a:extLst>
          </p:cNvPr>
          <p:cNvSpPr txBox="1"/>
          <p:nvPr/>
        </p:nvSpPr>
        <p:spPr>
          <a:xfrm>
            <a:off x="3200400" y="6494788"/>
            <a:ext cx="5943600" cy="2585323"/>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a:t>
            </a:r>
            <a:r>
              <a:rPr lang="en-US" sz="2800" b="1" i="0" u="none" strike="noStrike" baseline="0" dirty="0">
                <a:solidFill>
                  <a:schemeClr val="accent1">
                    <a:lumMod val="20000"/>
                    <a:lumOff val="80000"/>
                  </a:schemeClr>
                </a:solidFill>
                <a:latin typeface="Calibri" panose="020F0502020204030204" pitchFamily="34" charset="0"/>
              </a:rPr>
              <a:t>Module 3 of the Be Your Own Boss Facilitator’s Guide</a:t>
            </a:r>
            <a:r>
              <a:rPr lang="en-US" sz="2800" b="0" i="0" u="none" strike="noStrike" baseline="0" dirty="0">
                <a:solidFill>
                  <a:schemeClr val="accent1">
                    <a:lumMod val="20000"/>
                    <a:lumOff val="80000"/>
                  </a:schemeClr>
                </a:solidFill>
                <a:latin typeface="Calibri" panose="020F0502020204030204" pitchFamily="34" charset="0"/>
              </a:rPr>
              <a:t>. It tackles essential financial principles, including the separation of personal and business expenses, income, and profit. </a:t>
            </a:r>
            <a:endParaRPr lang="en-US" sz="66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12" name="TextBox 7">
            <a:extLst>
              <a:ext uri="{FF2B5EF4-FFF2-40B4-BE49-F238E27FC236}">
                <a16:creationId xmlns:a16="http://schemas.microsoft.com/office/drawing/2014/main" id="{2E33AA19-0E43-D125-01FD-51D350F3F3E5}"/>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2451491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6742D-5CB4-60F5-7B8C-0D2006E4345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54FBFD3-F810-7ED1-7F05-9F040B6AB76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6B70907-4C32-D53D-E9CB-F8DEC96D9AA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D6B268E5-E89E-18F7-4B67-CA7612BEB98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762AC20-FFE9-FD82-3847-9869F75F346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BBF6637-73C5-979F-3913-027B531C458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39AE4B07-2181-ADBD-19FB-93083FABB54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89A333C-9756-96D6-26FD-624CD8FE0D66}"/>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9" name="Picture 8">
            <a:extLst>
              <a:ext uri="{FF2B5EF4-FFF2-40B4-BE49-F238E27FC236}">
                <a16:creationId xmlns:a16="http://schemas.microsoft.com/office/drawing/2014/main" id="{0A2601CE-2381-68F0-03BF-C1E15A3D2C49}"/>
              </a:ext>
            </a:extLst>
          </p:cNvPr>
          <p:cNvPicPr>
            <a:picLocks noChangeAspect="1"/>
          </p:cNvPicPr>
          <p:nvPr/>
        </p:nvPicPr>
        <p:blipFill>
          <a:blip r:embed="rId7"/>
          <a:stretch>
            <a:fillRect/>
          </a:stretch>
        </p:blipFill>
        <p:spPr>
          <a:xfrm>
            <a:off x="1283174" y="2413581"/>
            <a:ext cx="15721651" cy="5701719"/>
          </a:xfrm>
          <a:prstGeom prst="rect">
            <a:avLst/>
          </a:prstGeom>
        </p:spPr>
      </p:pic>
    </p:spTree>
    <p:extLst>
      <p:ext uri="{BB962C8B-B14F-4D97-AF65-F5344CB8AC3E}">
        <p14:creationId xmlns:p14="http://schemas.microsoft.com/office/powerpoint/2010/main" val="192189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58D1-2A70-093C-0CC2-30A8F7D3B27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DEA80D4-7CD5-7893-1E5D-AC932944E885}"/>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a:extLst>
              <a:ext uri="{FF2B5EF4-FFF2-40B4-BE49-F238E27FC236}">
                <a16:creationId xmlns:a16="http://schemas.microsoft.com/office/drawing/2014/main" id="{186B1C4C-39DC-BE59-D54F-46B116E55F6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0EBBBB06-6CFB-DB9C-7C76-4C16C735EF34}"/>
              </a:ext>
            </a:extLst>
          </p:cNvPr>
          <p:cNvSpPr txBox="1">
            <a:spLocks noGrp="1"/>
          </p:cNvSpPr>
          <p:nvPr/>
        </p:nvSpPr>
        <p:spPr>
          <a:xfrm>
            <a:off x="533400" y="2050520"/>
            <a:ext cx="16725900" cy="769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114300" indent="0">
              <a:buNone/>
            </a:pPr>
            <a:r>
              <a:rPr lang="en-US" sz="3500" b="0" i="0" u="none" strike="noStrike" baseline="0" dirty="0">
                <a:solidFill>
                  <a:schemeClr val="tx1"/>
                </a:solidFill>
                <a:latin typeface="Calibri" panose="020F0502020204030204" pitchFamily="34" charset="0"/>
              </a:rPr>
              <a:t>The CES guide consists of the following parts: </a:t>
            </a:r>
          </a:p>
          <a:p>
            <a:pPr marL="114300" indent="0" algn="l">
              <a:buNone/>
            </a:pPr>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Overview of Be Your Own Boss: </a:t>
            </a:r>
            <a:r>
              <a:rPr lang="en-US" sz="3500" b="0" i="0" u="none" strike="noStrike" baseline="0" dirty="0">
                <a:solidFill>
                  <a:srgbClr val="000000"/>
                </a:solidFill>
                <a:latin typeface="Calibri" panose="020F0502020204030204" pitchFamily="34" charset="0"/>
              </a:rPr>
              <a:t>Links activities to the DepEd ALS Curriculum Learning Strand 4 on Life and Career Skills. </a:t>
            </a:r>
          </a:p>
          <a:p>
            <a:r>
              <a:rPr lang="en-US" sz="3500" b="1" i="0" u="none" strike="noStrike" baseline="0" dirty="0">
                <a:solidFill>
                  <a:srgbClr val="000000"/>
                </a:solidFill>
                <a:latin typeface="Calibri" panose="020F0502020204030204" pitchFamily="34" charset="0"/>
              </a:rPr>
              <a:t>Module 1: What is My Business: </a:t>
            </a:r>
            <a:r>
              <a:rPr lang="en-US" sz="3500" b="0" i="0" u="none" strike="noStrike" baseline="0" dirty="0">
                <a:solidFill>
                  <a:srgbClr val="000000"/>
                </a:solidFill>
                <a:latin typeface="Calibri" panose="020F0502020204030204" pitchFamily="34" charset="0"/>
              </a:rPr>
              <a:t>Covers business basics, traits of owners, and idea evaluation. </a:t>
            </a:r>
          </a:p>
          <a:p>
            <a:r>
              <a:rPr lang="en-US" sz="3500" b="1" i="0" u="none" strike="noStrike" baseline="0" dirty="0">
                <a:solidFill>
                  <a:srgbClr val="000000"/>
                </a:solidFill>
                <a:latin typeface="Calibri" panose="020F0502020204030204" pitchFamily="34" charset="0"/>
              </a:rPr>
              <a:t>Module 2.A: Customer Service: </a:t>
            </a:r>
            <a:r>
              <a:rPr lang="en-US" sz="3500" b="0" i="0" u="none" strike="noStrike" baseline="0" dirty="0">
                <a:solidFill>
                  <a:srgbClr val="000000"/>
                </a:solidFill>
                <a:latin typeface="Calibri" panose="020F0502020204030204" pitchFamily="34" charset="0"/>
              </a:rPr>
              <a:t>Focuses on building customer relationships and basic marketing strategies. </a:t>
            </a:r>
          </a:p>
        </p:txBody>
      </p:sp>
      <p:sp>
        <p:nvSpPr>
          <p:cNvPr id="8" name="TextBox 6">
            <a:extLst>
              <a:ext uri="{FF2B5EF4-FFF2-40B4-BE49-F238E27FC236}">
                <a16:creationId xmlns:a16="http://schemas.microsoft.com/office/drawing/2014/main" id="{C9D4A2A5-3D92-FC85-2BA9-A02DB4F2F1CD}"/>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2. PARTS OF THE CES GUIDE</a:t>
            </a:r>
          </a:p>
        </p:txBody>
      </p:sp>
      <p:sp>
        <p:nvSpPr>
          <p:cNvPr id="6" name="Freeform 2">
            <a:extLst>
              <a:ext uri="{FF2B5EF4-FFF2-40B4-BE49-F238E27FC236}">
                <a16:creationId xmlns:a16="http://schemas.microsoft.com/office/drawing/2014/main" id="{1E670A71-30E4-0997-14A3-52563751A683}"/>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2" name="TextBox 4">
            <a:extLst>
              <a:ext uri="{FF2B5EF4-FFF2-40B4-BE49-F238E27FC236}">
                <a16:creationId xmlns:a16="http://schemas.microsoft.com/office/drawing/2014/main" id="{2E5B93CC-6F06-74F7-08B7-4133ED2BADA4}"/>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extLst>
      <p:ext uri="{BB962C8B-B14F-4D97-AF65-F5344CB8AC3E}">
        <p14:creationId xmlns:p14="http://schemas.microsoft.com/office/powerpoint/2010/main" val="18605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9D07-BFA3-D041-3588-5755539E459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CCC5221-B555-521F-E3F2-F95FEA6DE82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CAB0CFA-BCEC-3F15-7E9A-18934A9D168A}"/>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43A50EAC-2C68-8911-7B42-3E29E5294CA1}"/>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E0FC67EB-99C9-B96D-753D-F7300909D6C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9C168117-8FBC-D84F-E53C-B6D3C2B5DBB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FE8F33E5-F9AF-5DFE-940D-41B7BDD4F11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8C4A1B02-46BB-65C8-194E-3DDC967770C4}"/>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55CECF3C-C955-36C2-E159-201585301903}"/>
              </a:ext>
            </a:extLst>
          </p:cNvPr>
          <p:cNvSpPr txBox="1"/>
          <p:nvPr/>
        </p:nvSpPr>
        <p:spPr>
          <a:xfrm>
            <a:off x="1219200" y="1847015"/>
            <a:ext cx="16459200" cy="7478970"/>
          </a:xfrm>
          <a:prstGeom prst="rect">
            <a:avLst/>
          </a:prstGeom>
          <a:noFill/>
        </p:spPr>
        <p:txBody>
          <a:bodyPr wrap="square">
            <a:spAutoFit/>
          </a:bodyPr>
          <a:lstStyle/>
          <a:p>
            <a:r>
              <a:rPr lang="en-PH" sz="3000" b="1" dirty="0">
                <a:solidFill>
                  <a:srgbClr val="000000"/>
                </a:solidFill>
                <a:latin typeface="Calibri" panose="020F0502020204030204" pitchFamily="34" charset="0"/>
              </a:rPr>
              <a:t>Session Prerequisites </a:t>
            </a:r>
            <a:endParaRPr lang="en-PH" sz="3000" dirty="0">
              <a:solidFill>
                <a:srgbClr val="000000"/>
              </a:solidFill>
              <a:latin typeface="Calibri" panose="020F0502020204030204" pitchFamily="34" charset="0"/>
            </a:endParaRPr>
          </a:p>
          <a:p>
            <a:r>
              <a:rPr lang="en-US" sz="3000" dirty="0">
                <a:solidFill>
                  <a:srgbClr val="000000"/>
                </a:solidFill>
                <a:latin typeface="Calibri" panose="020F0502020204030204" pitchFamily="34" charset="0"/>
              </a:rPr>
              <a:t>It is ideal that the CES members have already read or browsed relevant sections of the Be Your Own Boss Facilitator’s Guide prior to this CES, particularly: </a:t>
            </a:r>
            <a:endParaRPr lang="en-PH" sz="3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Session 6 Information Sheet Pro </a:t>
            </a:r>
            <a:r>
              <a:rPr lang="en-PH" sz="3000" b="0" i="0" u="none" strike="noStrike" baseline="0" dirty="0" err="1">
                <a:solidFill>
                  <a:srgbClr val="000000"/>
                </a:solidFill>
                <a:latin typeface="Calibri" panose="020F0502020204030204" pitchFamily="34" charset="0"/>
              </a:rPr>
              <a:t>Faci</a:t>
            </a:r>
            <a:r>
              <a:rPr lang="en-PH" sz="3000" b="0" i="0" u="none" strike="noStrike" baseline="0" dirty="0">
                <a:solidFill>
                  <a:srgbClr val="000000"/>
                </a:solidFill>
                <a:latin typeface="Calibri" panose="020F0502020204030204" pitchFamily="34" charset="0"/>
              </a:rPr>
              <a:t> Tip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1: Separating Business and Personal Expenses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6.1: Separating Personal and Business Expenses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6.2: What Is Income?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6.5: What Are Expenses?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6.7: What Is Profit?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5: Record Keeping/Money In - Money Out - Basic Record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6.3: Instant-Shop Online Food Delivery Case Study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Handout 6.12: Money In/Money Out Template </a:t>
            </a:r>
          </a:p>
          <a:p>
            <a:pPr marL="285750" indent="-28575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Facilitator Tool 6.4: Instant-Shop Online Food Delivery Money In/Money Out Template </a:t>
            </a:r>
          </a:p>
          <a:p>
            <a:endParaRPr lang="en-PH" sz="3000" b="0" i="0" u="none" strike="noStrike" baseline="0" dirty="0">
              <a:solidFill>
                <a:srgbClr val="000000"/>
              </a:solidFill>
              <a:latin typeface="Calibri" panose="020F0502020204030204" pitchFamily="34" charset="0"/>
            </a:endParaRPr>
          </a:p>
          <a:p>
            <a:r>
              <a:rPr lang="en-PH" sz="3000" b="1" i="0" u="none" strike="noStrike" baseline="0" dirty="0">
                <a:solidFill>
                  <a:srgbClr val="000000"/>
                </a:solidFill>
                <a:latin typeface="Calibri" panose="020F0502020204030204" pitchFamily="34" charset="0"/>
              </a:rPr>
              <a:t>Duration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The entire session requires approximately two (2) hours. </a:t>
            </a:r>
            <a:endParaRPr lang="en-PH" sz="3000" dirty="0"/>
          </a:p>
        </p:txBody>
      </p:sp>
    </p:spTree>
    <p:extLst>
      <p:ext uri="{BB962C8B-B14F-4D97-AF65-F5344CB8AC3E}">
        <p14:creationId xmlns:p14="http://schemas.microsoft.com/office/powerpoint/2010/main" val="697167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14498-FFD5-E023-7E55-13904C3364E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A3F564A-338E-D03F-5D0D-B0E73CE202D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D245857-38BC-58BE-D596-CA31A66BA92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2D504234-B79B-80CD-EC62-FA86FA919AF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A0855CBF-F7C9-54C6-9B5F-1F715DE8FFD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F41DF568-0CE1-CB12-AC8D-EE9C5AB463D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4E1E76D0-0F01-E1E3-AD44-F52DB14C8D5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AD8EB83E-F016-EF4C-1337-27A79A1922FF}"/>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D279180B-25B3-7ECB-A53F-85C74179D316}"/>
              </a:ext>
            </a:extLst>
          </p:cNvPr>
          <p:cNvSpPr txBox="1"/>
          <p:nvPr/>
        </p:nvSpPr>
        <p:spPr>
          <a:xfrm>
            <a:off x="1562742" y="2241371"/>
            <a:ext cx="13873162" cy="4401205"/>
          </a:xfrm>
          <a:prstGeom prst="rect">
            <a:avLst/>
          </a:prstGeom>
          <a:noFill/>
        </p:spPr>
        <p:txBody>
          <a:bodyPr wrap="square">
            <a:spAutoFit/>
          </a:bodyPr>
          <a:lstStyle/>
          <a:p>
            <a:endParaRPr lang="en-PH" sz="3500" dirty="0">
              <a:solidFill>
                <a:srgbClr val="000000"/>
              </a:solidFill>
              <a:latin typeface="Calibri" panose="020F0502020204030204" pitchFamily="34" charset="0"/>
            </a:endParaRPr>
          </a:p>
          <a:p>
            <a:r>
              <a:rPr lang="en-PH" sz="3500" b="1" i="1" dirty="0">
                <a:solidFill>
                  <a:srgbClr val="000000"/>
                </a:solidFill>
                <a:latin typeface="Calibri" panose="020F0502020204030204" pitchFamily="34" charset="0"/>
              </a:rPr>
              <a:t>Preliminaries </a:t>
            </a:r>
            <a:endParaRPr lang="en-PH" sz="3500" dirty="0">
              <a:solidFill>
                <a:srgbClr val="000000"/>
              </a:solidFill>
              <a:latin typeface="Calibri" panose="020F0502020204030204" pitchFamily="34" charset="0"/>
            </a:endParaRPr>
          </a:p>
          <a:p>
            <a:r>
              <a:rPr lang="en-PH" sz="3500" dirty="0">
                <a:solidFill>
                  <a:srgbClr val="000000"/>
                </a:solidFill>
                <a:latin typeface="Calibri" panose="020F0502020204030204" pitchFamily="34" charset="0"/>
              </a:rPr>
              <a:t>[Total: 5 minutes] </a:t>
            </a:r>
            <a:endParaRPr lang="en-PH" sz="3500" dirty="0"/>
          </a:p>
          <a:p>
            <a:pPr marL="514350" indent="-514350" algn="l">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Go through the session objectives. </a:t>
            </a:r>
          </a:p>
          <a:p>
            <a:endParaRPr lang="en-PH"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938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2C1E-1D28-8025-15A9-464ED1633C9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08242572-0EA1-7AEB-DC1A-A5500102B2C6}"/>
              </a:ext>
            </a:extLst>
          </p:cNvPr>
          <p:cNvPicPr>
            <a:picLocks noChangeAspect="1"/>
          </p:cNvPicPr>
          <p:nvPr/>
        </p:nvPicPr>
        <p:blipFill>
          <a:blip r:embed="rId2"/>
          <a:stretch>
            <a:fillRect/>
          </a:stretch>
        </p:blipFill>
        <p:spPr>
          <a:xfrm>
            <a:off x="5029200" y="4737563"/>
            <a:ext cx="6652802" cy="4869750"/>
          </a:xfrm>
          <a:prstGeom prst="rect">
            <a:avLst/>
          </a:prstGeom>
        </p:spPr>
      </p:pic>
      <p:sp>
        <p:nvSpPr>
          <p:cNvPr id="5" name="Freeform 5">
            <a:extLst>
              <a:ext uri="{FF2B5EF4-FFF2-40B4-BE49-F238E27FC236}">
                <a16:creationId xmlns:a16="http://schemas.microsoft.com/office/drawing/2014/main" id="{F8D3D4E6-2389-63B9-E1B0-CFA5C3976D1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086E9C6-71BD-8C36-B8D8-0FEC9F455409}"/>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8A717C95-AB9A-4795-7749-0E02DC0CF411}"/>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F9BE3CDF-E88F-E53A-D975-9DB97191E39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B129A91D-C45F-ADAD-0AD9-B7260FAD099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D88D9297-070D-8BEA-AAE2-26324756008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7"/>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1CB9696-5DBB-B7BC-3909-651C539769D3}"/>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223A564F-5C93-1163-51DF-68DA75C01B8D}"/>
              </a:ext>
            </a:extLst>
          </p:cNvPr>
          <p:cNvSpPr txBox="1"/>
          <p:nvPr/>
        </p:nvSpPr>
        <p:spPr>
          <a:xfrm>
            <a:off x="795743" y="1815497"/>
            <a:ext cx="17492257" cy="3323987"/>
          </a:xfrm>
          <a:prstGeom prst="rect">
            <a:avLst/>
          </a:prstGeom>
          <a:noFill/>
        </p:spPr>
        <p:txBody>
          <a:bodyPr wrap="square">
            <a:spAutoFit/>
          </a:bodyPr>
          <a:lstStyle/>
          <a:p>
            <a:r>
              <a:rPr lang="en-PH" sz="3000" b="1" i="1" dirty="0">
                <a:solidFill>
                  <a:srgbClr val="000000"/>
                </a:solidFill>
                <a:latin typeface="Calibri" panose="020F0502020204030204" pitchFamily="34" charset="0"/>
              </a:rPr>
              <a:t>Priming Activity </a:t>
            </a:r>
            <a:endParaRPr lang="en-PH" sz="3000" dirty="0">
              <a:solidFill>
                <a:srgbClr val="000000"/>
              </a:solidFill>
              <a:latin typeface="Calibri" panose="020F0502020204030204" pitchFamily="34" charset="0"/>
            </a:endParaRPr>
          </a:p>
          <a:p>
            <a:r>
              <a:rPr lang="en-PH" sz="3000" dirty="0">
                <a:solidFill>
                  <a:srgbClr val="000000"/>
                </a:solidFill>
                <a:latin typeface="Calibri" panose="020F0502020204030204" pitchFamily="34" charset="0"/>
              </a:rPr>
              <a:t>[Total: 15 minutes] </a:t>
            </a:r>
            <a:endParaRPr lang="en-PH" sz="3000" dirty="0"/>
          </a:p>
          <a:p>
            <a:pPr algn="l"/>
            <a:endParaRPr lang="en-PH" sz="3000" b="0" i="0" u="none" strike="noStrike" baseline="0" dirty="0">
              <a:solidFill>
                <a:srgbClr val="000000"/>
              </a:solidFill>
              <a:latin typeface="Calibri" panose="020F0502020204030204" pitchFamily="34" charset="0"/>
            </a:endParaRPr>
          </a:p>
          <a:p>
            <a:pPr marL="342900" indent="-342900">
              <a:buFont typeface="+mj-lt"/>
              <a:buAutoNum type="arabicPeriod"/>
            </a:pPr>
            <a:r>
              <a:rPr lang="en-US" sz="3000" b="0" i="0" u="none" strike="noStrike" baseline="0" dirty="0">
                <a:solidFill>
                  <a:srgbClr val="000000"/>
                </a:solidFill>
                <a:latin typeface="Calibri" panose="020F0502020204030204" pitchFamily="34" charset="0"/>
              </a:rPr>
              <a:t>This activity serves as a quick tryout for Handout 6.1: Separating Personal and Business Expenses. </a:t>
            </a:r>
          </a:p>
          <a:p>
            <a:pPr marL="342900" indent="-342900">
              <a:buFont typeface="+mj-lt"/>
              <a:buAutoNum type="arabicPeriod"/>
            </a:pPr>
            <a:r>
              <a:rPr lang="en-US" sz="3000" b="0" i="0" u="none" strike="noStrike" baseline="0" dirty="0">
                <a:solidFill>
                  <a:srgbClr val="000000"/>
                </a:solidFill>
                <a:latin typeface="Calibri" panose="020F0502020204030204" pitchFamily="34" charset="0"/>
              </a:rPr>
              <a:t>The CES members will be divided into three groups. </a:t>
            </a:r>
          </a:p>
          <a:p>
            <a:pPr marL="342900" indent="-342900">
              <a:buFont typeface="+mj-lt"/>
              <a:buAutoNum type="arabicPeriod"/>
            </a:pPr>
            <a:r>
              <a:rPr lang="en-US" sz="3000" b="0" i="0" u="none" strike="noStrike" baseline="0" dirty="0">
                <a:solidFill>
                  <a:srgbClr val="000000"/>
                </a:solidFill>
                <a:latin typeface="Calibri" panose="020F0502020204030204" pitchFamily="34" charset="0"/>
              </a:rPr>
              <a:t>Each group will be given a sheet of paper with this Venn diagram (or they may draw the diagram by themselves): </a:t>
            </a:r>
          </a:p>
        </p:txBody>
      </p:sp>
    </p:spTree>
    <p:extLst>
      <p:ext uri="{BB962C8B-B14F-4D97-AF65-F5344CB8AC3E}">
        <p14:creationId xmlns:p14="http://schemas.microsoft.com/office/powerpoint/2010/main" val="4277191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CD0A0-522A-291A-C170-716A1ADA399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01B0473-5E86-8F6C-CED9-F5EB68C2FCA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A455BBB-2F07-6046-3F20-CCE2264F7887}"/>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77A82B80-9784-0C8C-D238-59651945B7F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700E156D-AF1C-38D3-1D21-49AE516D46E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87F52B34-C55F-15A5-377A-5617CEB87DB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F317E6D3-F50C-0CA0-432E-24900D25657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40B8176A-4597-149A-B0F1-D3ADE667BE78}"/>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7A51755C-F594-9E4D-B69B-325DE9C2758E}"/>
              </a:ext>
            </a:extLst>
          </p:cNvPr>
          <p:cNvSpPr txBox="1"/>
          <p:nvPr/>
        </p:nvSpPr>
        <p:spPr>
          <a:xfrm>
            <a:off x="914400" y="2705901"/>
            <a:ext cx="16459200" cy="4401205"/>
          </a:xfrm>
          <a:prstGeom prst="rect">
            <a:avLst/>
          </a:prstGeom>
          <a:noFill/>
        </p:spPr>
        <p:txBody>
          <a:bodyPr wrap="square">
            <a:spAutoFit/>
          </a:bodyPr>
          <a:lstStyle/>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The CES members will be given 5 minutes to go through the examples of expenses on Handout 6.1. and fill out the diagram based on where they think the expenses should be classified.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After 5 minutes, the groups will be asked to exchange worksheets.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The groups will check each other’s work as the CES facilitator processes the ideal answers. (</a:t>
            </a:r>
            <a:r>
              <a:rPr lang="en-PH" sz="3500" b="1" dirty="0">
                <a:solidFill>
                  <a:srgbClr val="000000"/>
                </a:solidFill>
                <a:latin typeface="Calibri" panose="020F0502020204030204" pitchFamily="34" charset="0"/>
              </a:rPr>
              <a:t>Note to CES facilitator: </a:t>
            </a:r>
            <a:r>
              <a:rPr lang="en-PH" sz="3500" dirty="0">
                <a:solidFill>
                  <a:srgbClr val="000000"/>
                </a:solidFill>
                <a:latin typeface="Calibri" panose="020F0502020204030204" pitchFamily="34" charset="0"/>
              </a:rPr>
              <a:t>Refer to Session 6 Information Sheet – Pro </a:t>
            </a:r>
            <a:r>
              <a:rPr lang="en-PH" sz="3500" dirty="0" err="1">
                <a:solidFill>
                  <a:srgbClr val="000000"/>
                </a:solidFill>
                <a:latin typeface="Calibri" panose="020F0502020204030204" pitchFamily="34" charset="0"/>
              </a:rPr>
              <a:t>Faci</a:t>
            </a:r>
            <a:r>
              <a:rPr lang="en-PH" sz="3500" dirty="0">
                <a:solidFill>
                  <a:srgbClr val="000000"/>
                </a:solidFill>
                <a:latin typeface="Calibri" panose="020F0502020204030204" pitchFamily="34" charset="0"/>
              </a:rPr>
              <a:t> Tip) </a:t>
            </a:r>
            <a:endParaRPr lang="en-US" sz="3500" b="0" i="0" u="none" strike="noStrike" baseline="0" dirty="0">
              <a:solidFill>
                <a:srgbClr val="000000"/>
              </a:solidFill>
              <a:latin typeface="Calibri" panose="020F0502020204030204" pitchFamily="34" charset="0"/>
            </a:endParaRP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By the end of the activity, the CES members should have a general overview of the differences between personal and business expenses. </a:t>
            </a:r>
          </a:p>
        </p:txBody>
      </p:sp>
    </p:spTree>
    <p:extLst>
      <p:ext uri="{BB962C8B-B14F-4D97-AF65-F5344CB8AC3E}">
        <p14:creationId xmlns:p14="http://schemas.microsoft.com/office/powerpoint/2010/main" val="154035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A847-C11F-B3EE-F5A9-40AF9C361153}"/>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28D97F37-023F-5C70-5703-34EA1ABAB11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5F611AA-F0B8-62FC-4326-4EA2E943A16B}"/>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EDB62C45-B8F2-BBC0-09AD-77BC5339F7D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9C3FD370-CB47-B978-76A9-23EF5DAF116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AC4D1329-BA4F-B89F-AFF2-F8157CE10E1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89C439FF-1327-61AE-6FAC-E676DBB8E6D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D423E2E-A448-BC83-FEF4-A6802AE66BE1}"/>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C3CAB6E9-F71A-4AE6-2778-B1E7C3E0F5FE}"/>
              </a:ext>
            </a:extLst>
          </p:cNvPr>
          <p:cNvSpPr txBox="1"/>
          <p:nvPr/>
        </p:nvSpPr>
        <p:spPr>
          <a:xfrm>
            <a:off x="1066800" y="1866900"/>
            <a:ext cx="16764000" cy="7094250"/>
          </a:xfrm>
          <a:prstGeom prst="rect">
            <a:avLst/>
          </a:prstGeom>
          <a:noFill/>
        </p:spPr>
        <p:txBody>
          <a:bodyPr wrap="square">
            <a:spAutoFit/>
          </a:bodyPr>
          <a:lstStyle/>
          <a:p>
            <a:r>
              <a:rPr lang="en-PH" sz="3500" b="1" i="1" dirty="0">
                <a:solidFill>
                  <a:srgbClr val="000000"/>
                </a:solidFill>
                <a:latin typeface="Calibri" panose="020F0502020204030204" pitchFamily="34" charset="0"/>
              </a:rPr>
              <a:t>Main Activity </a:t>
            </a:r>
            <a:endParaRPr lang="en-PH" sz="3500" dirty="0">
              <a:solidFill>
                <a:srgbClr val="000000"/>
              </a:solidFill>
              <a:latin typeface="Calibri" panose="020F0502020204030204" pitchFamily="34" charset="0"/>
            </a:endParaRPr>
          </a:p>
          <a:p>
            <a:r>
              <a:rPr lang="en-PH" sz="3500" dirty="0">
                <a:solidFill>
                  <a:srgbClr val="000000"/>
                </a:solidFill>
                <a:latin typeface="Calibri" panose="020F0502020204030204" pitchFamily="34" charset="0"/>
              </a:rPr>
              <a:t>[Total: 40 minutes] </a:t>
            </a:r>
          </a:p>
          <a:p>
            <a:pPr algn="l"/>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Using the same groupings, have the CES members discuss and process the following handouts for 10 minutes within their small groups: </a:t>
            </a:r>
          </a:p>
          <a:p>
            <a:pPr marL="971550" lvl="1" indent="-514350">
              <a:buFont typeface="Arial" panose="020B0604020202020204" pitchFamily="34" charset="0"/>
              <a:buChar char="•"/>
            </a:pPr>
            <a:r>
              <a:rPr lang="en-US" sz="3500" dirty="0">
                <a:solidFill>
                  <a:srgbClr val="000000"/>
                </a:solidFill>
                <a:latin typeface="Calibri" panose="020F0502020204030204" pitchFamily="34" charset="0"/>
              </a:rPr>
              <a:t>Handout 6.2: What Is Income? </a:t>
            </a:r>
          </a:p>
          <a:p>
            <a:pPr marL="971550" lvl="1" indent="-514350">
              <a:buFont typeface="Arial" panose="020B0604020202020204" pitchFamily="34" charset="0"/>
              <a:buChar char="•"/>
            </a:pPr>
            <a:r>
              <a:rPr lang="en-US" sz="3500" dirty="0">
                <a:solidFill>
                  <a:srgbClr val="000000"/>
                </a:solidFill>
                <a:latin typeface="Calibri" panose="020F0502020204030204" pitchFamily="34" charset="0"/>
              </a:rPr>
              <a:t>Handout 6.5: What Are Expenses? </a:t>
            </a:r>
          </a:p>
          <a:p>
            <a:pPr marL="971550" lvl="1" indent="-514350">
              <a:buFont typeface="Arial" panose="020B0604020202020204" pitchFamily="34" charset="0"/>
              <a:buChar char="•"/>
            </a:pPr>
            <a:r>
              <a:rPr lang="en-US" sz="3500" dirty="0">
                <a:solidFill>
                  <a:srgbClr val="000000"/>
                </a:solidFill>
                <a:latin typeface="Calibri" panose="020F0502020204030204" pitchFamily="34" charset="0"/>
              </a:rPr>
              <a:t>Handout 6.7: What Is Profit?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10 minutes, give the CES members placards with the words INCOME, BUSINESS EXPENSE, PERSONAL EXPENSE, and PROFIT.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Present scenarios using slides or read them aloud, and have participants raise placards to identify each as income, business expense, personal expense, or profit.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each scenario, announce the correct answer and explain it briefly. </a:t>
            </a:r>
          </a:p>
        </p:txBody>
      </p:sp>
    </p:spTree>
    <p:extLst>
      <p:ext uri="{BB962C8B-B14F-4D97-AF65-F5344CB8AC3E}">
        <p14:creationId xmlns:p14="http://schemas.microsoft.com/office/powerpoint/2010/main" val="1539523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DE5A-48B1-8AAA-F3D3-A35C86D3257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91BF2FB-3063-8F5E-4393-7BCCBE9AFCA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950D1D8-C539-D1BB-0E40-81D09851D6FE}"/>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3489A30B-FC1A-8B01-18F2-19FE6D7E7455}"/>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44E23A22-693D-C8F9-C9DC-E4E601BD052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01FA0D05-9FD4-5CE7-4BA8-3DCD513C4A8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610CA042-9957-C671-9737-3C72AD3368D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4FB11B8-2EE0-7B83-452D-B2A8E4FFA2E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4306AD1A-107F-B620-316E-BB93505B12B3}"/>
              </a:ext>
            </a:extLst>
          </p:cNvPr>
          <p:cNvSpPr txBox="1"/>
          <p:nvPr/>
        </p:nvSpPr>
        <p:spPr>
          <a:xfrm>
            <a:off x="990600" y="1701243"/>
            <a:ext cx="10163174" cy="630942"/>
          </a:xfrm>
          <a:prstGeom prst="rect">
            <a:avLst/>
          </a:prstGeom>
          <a:noFill/>
        </p:spPr>
        <p:txBody>
          <a:bodyPr wrap="square">
            <a:spAutoFit/>
          </a:bodyPr>
          <a:lstStyle/>
          <a:p>
            <a:r>
              <a:rPr lang="en-US" sz="3500" b="0" i="0" u="none" strike="noStrike" baseline="0" dirty="0">
                <a:solidFill>
                  <a:srgbClr val="000000"/>
                </a:solidFill>
                <a:latin typeface="Calibri" panose="020F0502020204030204" pitchFamily="34" charset="0"/>
              </a:rPr>
              <a:t>Sample scenarios may be seen below: </a:t>
            </a:r>
            <a:endParaRPr lang="en-PH" sz="3500" dirty="0"/>
          </a:p>
        </p:txBody>
      </p:sp>
      <p:pic>
        <p:nvPicPr>
          <p:cNvPr id="11" name="Picture 10">
            <a:extLst>
              <a:ext uri="{FF2B5EF4-FFF2-40B4-BE49-F238E27FC236}">
                <a16:creationId xmlns:a16="http://schemas.microsoft.com/office/drawing/2014/main" id="{34C3394C-1BCB-AD79-0739-E76DB05EB113}"/>
              </a:ext>
            </a:extLst>
          </p:cNvPr>
          <p:cNvPicPr>
            <a:picLocks noChangeAspect="1"/>
          </p:cNvPicPr>
          <p:nvPr/>
        </p:nvPicPr>
        <p:blipFill>
          <a:blip r:embed="rId7"/>
          <a:stretch>
            <a:fillRect/>
          </a:stretch>
        </p:blipFill>
        <p:spPr>
          <a:xfrm>
            <a:off x="2433597" y="2426842"/>
            <a:ext cx="13420806" cy="7143332"/>
          </a:xfrm>
          <a:prstGeom prst="rect">
            <a:avLst/>
          </a:prstGeom>
        </p:spPr>
      </p:pic>
    </p:spTree>
    <p:extLst>
      <p:ext uri="{BB962C8B-B14F-4D97-AF65-F5344CB8AC3E}">
        <p14:creationId xmlns:p14="http://schemas.microsoft.com/office/powerpoint/2010/main" val="1671454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B1AD-5B7A-B594-C154-8CC14C8836B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5158FF7-B2C2-255A-555D-2B6DD8DE2C8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9211CEDB-92BE-D2CA-1BB1-168E5D61AAD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432E282B-1018-D8D7-5DA3-4BCC55A55A2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225D6B9E-0057-B61C-4D7D-262183BC9A6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D6708FD0-265A-A699-6EA5-B178D935323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6F71E932-7D5A-1D9E-5967-4CC834A3578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CFBD9B58-F3C1-EA25-4CD7-B70243E44452}"/>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9E108C38-7724-5BEF-BB11-B56D4FBBD8A9}"/>
              </a:ext>
            </a:extLst>
          </p:cNvPr>
          <p:cNvSpPr txBox="1"/>
          <p:nvPr/>
        </p:nvSpPr>
        <p:spPr>
          <a:xfrm>
            <a:off x="1066800" y="2316398"/>
            <a:ext cx="16573500" cy="6017032"/>
          </a:xfrm>
          <a:prstGeom prst="rect">
            <a:avLst/>
          </a:prstGeom>
          <a:noFill/>
        </p:spPr>
        <p:txBody>
          <a:bodyPr wrap="square">
            <a:spAutoFit/>
          </a:bodyPr>
          <a:lstStyle/>
          <a:p>
            <a:pPr marL="514350" indent="-514350">
              <a:buFont typeface="+mj-lt"/>
              <a:buAutoNum type="arabicPeriod" startAt="5"/>
            </a:pPr>
            <a:r>
              <a:rPr lang="en-US" sz="3500" b="0" i="0" u="none" strike="noStrike" baseline="0" dirty="0">
                <a:solidFill>
                  <a:srgbClr val="000000"/>
                </a:solidFill>
                <a:latin typeface="Calibri" panose="020F0502020204030204" pitchFamily="34" charset="0"/>
              </a:rPr>
              <a:t>Next, ask the CES members to go over Activity 5: Record Keeping/Money In - Money Out - Basic Record and Handout 6.3: Instant-Shop Online Food Delivery Case Study as a group (10 minutes). </a:t>
            </a:r>
          </a:p>
          <a:p>
            <a:pPr marL="514350" indent="-514350">
              <a:buFont typeface="+mj-lt"/>
              <a:buAutoNum type="arabicPeriod" startAt="5"/>
            </a:pPr>
            <a:r>
              <a:rPr lang="en-US" sz="3500" b="0" i="0" u="none" strike="noStrike" baseline="0" dirty="0">
                <a:solidFill>
                  <a:srgbClr val="000000"/>
                </a:solidFill>
                <a:latin typeface="Calibri" panose="020F0502020204030204" pitchFamily="34" charset="0"/>
              </a:rPr>
              <a:t>Have them try out Handout 6.12: Money In/Money Out Template also as a group (10 minutes). </a:t>
            </a:r>
          </a:p>
          <a:p>
            <a:pPr marL="514350" indent="-514350">
              <a:buFont typeface="+mj-lt"/>
              <a:buAutoNum type="arabicPeriod" startAt="5"/>
            </a:pPr>
            <a:r>
              <a:rPr lang="en-US" sz="3500" b="0" i="0" u="none" strike="noStrike" baseline="0" dirty="0">
                <a:solidFill>
                  <a:srgbClr val="000000"/>
                </a:solidFill>
                <a:latin typeface="Calibri" panose="020F0502020204030204" pitchFamily="34" charset="0"/>
              </a:rPr>
              <a:t>Afterwards, ask the groups to exchange worksheets with other groups. The groups will check each other’s work using Facilitator Tool 6.4: Instant-Shop Online Food Delivery Money In/Money Out Template. </a:t>
            </a:r>
          </a:p>
          <a:p>
            <a:pPr marL="514350" indent="-514350">
              <a:buFont typeface="+mj-lt"/>
              <a:buAutoNum type="arabicPeriod" startAt="5"/>
            </a:pPr>
            <a:endParaRPr lang="en-US" sz="3500" b="0" i="0" u="none" strike="noStrike" baseline="0" dirty="0">
              <a:solidFill>
                <a:srgbClr val="000000"/>
              </a:solidFill>
              <a:latin typeface="Calibri" panose="020F0502020204030204" pitchFamily="34" charset="0"/>
            </a:endParaRPr>
          </a:p>
          <a:p>
            <a:r>
              <a:rPr lang="en-US" sz="3500" b="0" i="1" u="none" strike="noStrike" baseline="0" dirty="0">
                <a:solidFill>
                  <a:srgbClr val="000000"/>
                </a:solidFill>
                <a:latin typeface="Calibri" panose="020F0502020204030204" pitchFamily="34" charset="0"/>
              </a:rPr>
              <a:t>Optional: </a:t>
            </a:r>
            <a:r>
              <a:rPr lang="en-US" sz="3500" b="0" i="0" u="none" strike="noStrike" baseline="0" dirty="0">
                <a:solidFill>
                  <a:srgbClr val="000000"/>
                </a:solidFill>
                <a:latin typeface="Calibri" panose="020F0502020204030204" pitchFamily="34" charset="0"/>
              </a:rPr>
              <a:t>CES members may further increase their knowledge of basic record-keeping skills by watching a sample YouTube video: </a:t>
            </a:r>
            <a:r>
              <a:rPr lang="en-US" sz="3500" b="0" i="0" u="none" strike="noStrike" baseline="0" dirty="0">
                <a:solidFill>
                  <a:srgbClr val="000000"/>
                </a:solidFill>
                <a:latin typeface="Calibri" panose="020F0502020204030204" pitchFamily="34" charset="0"/>
                <a:hlinkClick r:id="rId7"/>
              </a:rPr>
              <a:t>https://www.youtube.com/watch?v=mUB25jcZUzI</a:t>
            </a:r>
            <a:r>
              <a:rPr lang="en-US" sz="3500" dirty="0">
                <a:solidFill>
                  <a:srgbClr val="000000"/>
                </a:solidFill>
                <a:latin typeface="Calibri" panose="020F0502020204030204" pitchFamily="34" charset="0"/>
              </a:rPr>
              <a:t> </a:t>
            </a:r>
            <a:endParaRPr lang="en-PH" sz="3500" dirty="0"/>
          </a:p>
        </p:txBody>
      </p:sp>
    </p:spTree>
    <p:extLst>
      <p:ext uri="{BB962C8B-B14F-4D97-AF65-F5344CB8AC3E}">
        <p14:creationId xmlns:p14="http://schemas.microsoft.com/office/powerpoint/2010/main" val="759514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FC97-F520-15DD-3AF2-AF14ED34FD9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60AF26C-AF05-5C75-A13C-23013DF9104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D2522BE-5FBD-710E-28CE-3544349C2610}"/>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52A95E1-3434-56F0-A94D-50AE748E952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E39C8681-502F-DA54-0824-23D389858E5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AEB888C-F078-EC87-0062-230700AC267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3CE5FD0D-8996-3A93-4795-6DB12ECFA8F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00882C78-5375-0FDE-59DC-78934C1F44F2}"/>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18456122-12CD-EBCF-3ADA-AB771EB26BD7}"/>
              </a:ext>
            </a:extLst>
          </p:cNvPr>
          <p:cNvSpPr txBox="1"/>
          <p:nvPr/>
        </p:nvSpPr>
        <p:spPr>
          <a:xfrm>
            <a:off x="1209139" y="2310936"/>
            <a:ext cx="15869722"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Ask </a:t>
            </a:r>
            <a:r>
              <a:rPr lang="en-US" sz="3500" b="0" i="0" u="none" strike="noStrike" baseline="0" dirty="0">
                <a:solidFill>
                  <a:srgbClr val="000000"/>
                </a:solidFill>
                <a:latin typeface="Calibri" panose="020F0502020204030204" pitchFamily="34" charset="0"/>
              </a:rPr>
              <a:t>the CES members the following questions: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Why is it important for entrepreneurs to distinguish between personal and business expenses? What are the consequences of not doing so?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Why must entrepreneurs understand the differences among income, profit, and expenses?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How was your experience tracking a business’s cash flow?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challenges might ALS learners face when completing Module 3 worksheets? </a:t>
            </a:r>
          </a:p>
        </p:txBody>
      </p:sp>
    </p:spTree>
    <p:extLst>
      <p:ext uri="{BB962C8B-B14F-4D97-AF65-F5344CB8AC3E}">
        <p14:creationId xmlns:p14="http://schemas.microsoft.com/office/powerpoint/2010/main" val="160299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9D45-C4C0-D565-8199-87F7264766C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3C0FCFB-08D5-7453-3DC8-19BC0D8EC8F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8AABA14-8FC2-4B12-FCBD-9E7491D662AB}"/>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7335C00D-F18B-EB41-4854-E4D53D62A62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1F3ED084-5C9F-91EA-478C-0C4537DC4B3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C8E1589A-151B-FFF2-EE4F-EAB0398143D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C5E53B42-1CFF-DF55-767C-8FFC4EB5A62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BC5D12B-1231-4229-53DA-9359A2FA405A}"/>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E5B01947-4F8F-279A-C4BA-AF5075FCC004}"/>
              </a:ext>
            </a:extLst>
          </p:cNvPr>
          <p:cNvSpPr txBox="1"/>
          <p:nvPr/>
        </p:nvSpPr>
        <p:spPr>
          <a:xfrm>
            <a:off x="609600" y="1770070"/>
            <a:ext cx="16687800" cy="7632859"/>
          </a:xfrm>
          <a:prstGeom prst="rect">
            <a:avLst/>
          </a:prstGeom>
          <a:noFill/>
        </p:spPr>
        <p:txBody>
          <a:bodyPr wrap="square">
            <a:spAutoFit/>
          </a:bodyPr>
          <a:lstStyle/>
          <a:p>
            <a:r>
              <a:rPr lang="en-PH" sz="3500" b="1" i="1" dirty="0">
                <a:solidFill>
                  <a:srgbClr val="000000"/>
                </a:solidFill>
                <a:latin typeface="Calibri" panose="020F0502020204030204" pitchFamily="34" charset="0"/>
              </a:rPr>
              <a:t>Abstraction </a:t>
            </a:r>
            <a:endParaRPr lang="en-PH" sz="3500" dirty="0">
              <a:solidFill>
                <a:srgbClr val="000000"/>
              </a:solidFill>
              <a:latin typeface="Calibri" panose="020F0502020204030204" pitchFamily="34" charset="0"/>
            </a:endParaRPr>
          </a:p>
          <a:p>
            <a:r>
              <a:rPr lang="en-PH" sz="3500" dirty="0">
                <a:solidFill>
                  <a:srgbClr val="000000"/>
                </a:solidFill>
                <a:latin typeface="Calibri" panose="020F0502020204030204" pitchFamily="34" charset="0"/>
              </a:rPr>
              <a:t>[Total: 15 minutes] </a:t>
            </a:r>
          </a:p>
          <a:p>
            <a:pPr algn="l"/>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To reiterate, business owners need to separate personal expenses from business expenses to avoid misusing their funds. This also helps the owner maintain accountability for the money flowing in and out of the business. (</a:t>
            </a:r>
            <a:r>
              <a:rPr lang="en-US" sz="3500" b="1" i="0" u="none" strike="noStrike" baseline="0" dirty="0">
                <a:solidFill>
                  <a:srgbClr val="000000"/>
                </a:solidFill>
                <a:latin typeface="Calibri" panose="020F0502020204030204" pitchFamily="34" charset="0"/>
              </a:rPr>
              <a:t>Note to CES facilitator: </a:t>
            </a:r>
            <a:r>
              <a:rPr lang="en-US" sz="3500" b="0" i="0" u="none" strike="noStrike" baseline="0" dirty="0">
                <a:solidFill>
                  <a:srgbClr val="000000"/>
                </a:solidFill>
                <a:latin typeface="Calibri" panose="020F0502020204030204" pitchFamily="34" charset="0"/>
              </a:rPr>
              <a:t>This explanation is also used in Activity 1: Separating Business and Personal Expenses.) </a:t>
            </a:r>
            <a:endParaRPr lang="en-US" sz="350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Moreover, the same principle applies to knowing the difference between profit, income, and expense. Being able to differentiate and track these accordingly are crucial to ensuring accuracy of the business cash flow records. </a:t>
            </a:r>
            <a:r>
              <a:rPr lang="en-US" sz="3500" b="1" dirty="0">
                <a:solidFill>
                  <a:srgbClr val="000000"/>
                </a:solidFill>
                <a:latin typeface="Calibri" panose="020F0502020204030204" pitchFamily="34" charset="0"/>
              </a:rPr>
              <a:t>(Note to CES facilitator: </a:t>
            </a:r>
            <a:r>
              <a:rPr lang="en-US" sz="3500" dirty="0">
                <a:solidFill>
                  <a:srgbClr val="000000"/>
                </a:solidFill>
                <a:latin typeface="Calibri" panose="020F0502020204030204" pitchFamily="34" charset="0"/>
              </a:rPr>
              <a:t>When discussing the concept of </a:t>
            </a:r>
            <a:r>
              <a:rPr lang="en-US" sz="3500" i="1" dirty="0">
                <a:solidFill>
                  <a:srgbClr val="000000"/>
                </a:solidFill>
                <a:latin typeface="Calibri" panose="020F0502020204030204" pitchFamily="34" charset="0"/>
              </a:rPr>
              <a:t>income</a:t>
            </a:r>
            <a:r>
              <a:rPr lang="en-US" sz="3500" dirty="0">
                <a:solidFill>
                  <a:srgbClr val="000000"/>
                </a:solidFill>
                <a:latin typeface="Calibri" panose="020F0502020204030204" pitchFamily="34" charset="0"/>
              </a:rPr>
              <a:t>, touch on its difference from profit. It might cause confusion because in Filipino “income” and “profit” are both “</a:t>
            </a:r>
            <a:r>
              <a:rPr lang="en-US" sz="3500" i="1" dirty="0" err="1">
                <a:solidFill>
                  <a:srgbClr val="000000"/>
                </a:solidFill>
                <a:latin typeface="Calibri" panose="020F0502020204030204" pitchFamily="34" charset="0"/>
              </a:rPr>
              <a:t>kita</a:t>
            </a:r>
            <a:r>
              <a:rPr lang="en-US" sz="3500" i="1" dirty="0">
                <a:solidFill>
                  <a:srgbClr val="000000"/>
                </a:solidFill>
                <a:latin typeface="Calibri" panose="020F0502020204030204" pitchFamily="34" charset="0"/>
              </a:rPr>
              <a:t>.</a:t>
            </a:r>
            <a:r>
              <a:rPr lang="en-US" sz="3500" dirty="0">
                <a:solidFill>
                  <a:srgbClr val="000000"/>
                </a:solidFill>
                <a:latin typeface="Calibri" panose="020F0502020204030204" pitchFamily="34" charset="0"/>
              </a:rPr>
              <a:t>” For more advice on deepening and contextualizing the sessions, have the CES members check out sections on Pro </a:t>
            </a:r>
            <a:r>
              <a:rPr lang="en-US" sz="3500" dirty="0" err="1">
                <a:solidFill>
                  <a:srgbClr val="000000"/>
                </a:solidFill>
                <a:latin typeface="Calibri" panose="020F0502020204030204" pitchFamily="34" charset="0"/>
              </a:rPr>
              <a:t>Faci</a:t>
            </a:r>
            <a:r>
              <a:rPr lang="en-US" sz="3500" dirty="0">
                <a:solidFill>
                  <a:srgbClr val="000000"/>
                </a:solidFill>
                <a:latin typeface="Calibri" panose="020F0502020204030204" pitchFamily="34" charset="0"/>
              </a:rPr>
              <a:t> Tips.) </a:t>
            </a:r>
          </a:p>
        </p:txBody>
      </p:sp>
    </p:spTree>
    <p:extLst>
      <p:ext uri="{BB962C8B-B14F-4D97-AF65-F5344CB8AC3E}">
        <p14:creationId xmlns:p14="http://schemas.microsoft.com/office/powerpoint/2010/main" val="2706284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F6C1-ED91-9078-DA3F-CA08640E38F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E220EF1-FB89-E04C-271A-D996C8B13C1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B673585-6BCB-7FF4-72B4-A8C3F07794AE}"/>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0FF32857-F905-BD6C-6762-84535A6D2DF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7FD232F4-7BC3-1161-6075-D7C6E40EDCA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40C0FB62-5E2C-5C8E-01E1-2947B523872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2B8E9E49-7BB8-A375-FFBB-B4F8ADED6D7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4FF504C2-6DD9-4E70-35B1-EBF1EE176625}"/>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F24E30B7-7F33-6DD9-9B4C-9D729F550255}"/>
              </a:ext>
            </a:extLst>
          </p:cNvPr>
          <p:cNvSpPr txBox="1"/>
          <p:nvPr/>
        </p:nvSpPr>
        <p:spPr>
          <a:xfrm>
            <a:off x="1371600" y="2949933"/>
            <a:ext cx="15163800" cy="3862596"/>
          </a:xfrm>
          <a:prstGeom prst="rect">
            <a:avLst/>
          </a:prstGeom>
          <a:noFill/>
        </p:spPr>
        <p:txBody>
          <a:bodyPr wrap="square">
            <a:spAutoFit/>
          </a:bodyPr>
          <a:lstStyle/>
          <a:p>
            <a:pPr marL="514350" indent="-514350">
              <a:buFont typeface="+mj-lt"/>
              <a:buAutoNum type="arabicPeriod" startAt="3"/>
            </a:pPr>
            <a:r>
              <a:rPr lang="en-US" sz="3500" b="0" i="0" u="none" strike="noStrike" baseline="0" dirty="0">
                <a:solidFill>
                  <a:srgbClr val="000000"/>
                </a:solidFill>
                <a:latin typeface="Calibri" panose="020F0502020204030204" pitchFamily="34" charset="0"/>
              </a:rPr>
              <a:t>The bigger group may process the previous activities further by discussing how the templates and experience of filling them out might be further contextualized for their learners. </a:t>
            </a:r>
          </a:p>
          <a:p>
            <a:pPr marL="342900" indent="-342900">
              <a:buFont typeface="+mj-lt"/>
              <a:buAutoNum type="arabicPeriod" startAt="3"/>
            </a:pPr>
            <a:endParaRPr lang="en-PH" sz="3500" b="0" i="0" u="none" strike="noStrike" baseline="0" dirty="0">
              <a:solidFill>
                <a:srgbClr val="000000"/>
              </a:solidFill>
              <a:latin typeface="Calibri" panose="020F0502020204030204" pitchFamily="34" charset="0"/>
            </a:endParaRPr>
          </a:p>
          <a:p>
            <a:r>
              <a:rPr lang="en-US" sz="3500" b="0" i="1" u="none" strike="noStrike" baseline="0" dirty="0">
                <a:solidFill>
                  <a:srgbClr val="000000"/>
                </a:solidFill>
                <a:latin typeface="Calibri" panose="020F0502020204030204" pitchFamily="34" charset="0"/>
              </a:rPr>
              <a:t>Optional: </a:t>
            </a:r>
            <a:r>
              <a:rPr lang="en-US" sz="3500" b="0" i="0" u="none" strike="noStrike" baseline="0" dirty="0">
                <a:solidFill>
                  <a:srgbClr val="000000"/>
                </a:solidFill>
                <a:latin typeface="Calibri" panose="020F0502020204030204" pitchFamily="34" charset="0"/>
              </a:rPr>
              <a:t>Should the CES members express further interest in learning more about income, profit, and expenses, they may refer to Income Plus Different Types of Expense and Profit (Annex D). </a:t>
            </a:r>
            <a:endParaRPr lang="en-PH" sz="3500" dirty="0"/>
          </a:p>
        </p:txBody>
      </p:sp>
    </p:spTree>
    <p:extLst>
      <p:ext uri="{BB962C8B-B14F-4D97-AF65-F5344CB8AC3E}">
        <p14:creationId xmlns:p14="http://schemas.microsoft.com/office/powerpoint/2010/main" val="214607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54C1-685F-C21A-6173-E923923D825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F04216D-64E4-C340-A56A-EF1AD9BFDC84}"/>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a:extLst>
              <a:ext uri="{FF2B5EF4-FFF2-40B4-BE49-F238E27FC236}">
                <a16:creationId xmlns:a16="http://schemas.microsoft.com/office/drawing/2014/main" id="{9AB65C32-7FEB-6DA8-81F4-CAAB299BE41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44EAA66C-528E-F14A-4EC7-9027810F0CEF}"/>
              </a:ext>
            </a:extLst>
          </p:cNvPr>
          <p:cNvSpPr txBox="1">
            <a:spLocks noGrp="1"/>
          </p:cNvSpPr>
          <p:nvPr/>
        </p:nvSpPr>
        <p:spPr>
          <a:xfrm>
            <a:off x="990600" y="2873732"/>
            <a:ext cx="16725900" cy="6536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algn="l"/>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Module 2.B: Marketing My Business: </a:t>
            </a:r>
            <a:r>
              <a:rPr lang="en-US" sz="3500" b="0" i="0" u="none" strike="noStrike" baseline="0" dirty="0">
                <a:solidFill>
                  <a:srgbClr val="000000"/>
                </a:solidFill>
                <a:latin typeface="Calibri" panose="020F0502020204030204" pitchFamily="34" charset="0"/>
              </a:rPr>
              <a:t>Contains basic marketing concepts and practices. </a:t>
            </a:r>
          </a:p>
          <a:p>
            <a:r>
              <a:rPr lang="en-US" sz="3500" b="1" i="0" u="none" strike="noStrike" baseline="0" dirty="0">
                <a:solidFill>
                  <a:srgbClr val="000000"/>
                </a:solidFill>
                <a:latin typeface="Calibri" panose="020F0502020204030204" pitchFamily="34" charset="0"/>
              </a:rPr>
              <a:t>Module 3: Managing My Business and Personal Finance: </a:t>
            </a:r>
            <a:r>
              <a:rPr lang="en-US" sz="3500" b="0" i="0" u="none" strike="noStrike" baseline="0" dirty="0">
                <a:solidFill>
                  <a:srgbClr val="000000"/>
                </a:solidFill>
                <a:latin typeface="Calibri" panose="020F0502020204030204" pitchFamily="34" charset="0"/>
              </a:rPr>
              <a:t>Teaches financial principles and separating personal and business expenses. </a:t>
            </a:r>
          </a:p>
          <a:p>
            <a:r>
              <a:rPr lang="en-US" sz="3500" b="1" i="0" u="none" strike="noStrike" baseline="0" dirty="0">
                <a:solidFill>
                  <a:srgbClr val="000000"/>
                </a:solidFill>
                <a:latin typeface="Calibri" panose="020F0502020204030204" pitchFamily="34" charset="0"/>
              </a:rPr>
              <a:t>Module 4.A: Writing My Business Plan: </a:t>
            </a:r>
            <a:r>
              <a:rPr lang="en-US" sz="3500" b="0" i="0" u="none" strike="noStrike" baseline="0" dirty="0">
                <a:solidFill>
                  <a:srgbClr val="000000"/>
                </a:solidFill>
                <a:latin typeface="Calibri" panose="020F0502020204030204" pitchFamily="34" charset="0"/>
              </a:rPr>
              <a:t>Focuses on developing a business plan. </a:t>
            </a:r>
          </a:p>
          <a:p>
            <a:r>
              <a:rPr lang="en-US" sz="3500" b="1" i="0" u="none" strike="noStrike" baseline="0" dirty="0">
                <a:solidFill>
                  <a:srgbClr val="000000"/>
                </a:solidFill>
                <a:latin typeface="Calibri" panose="020F0502020204030204" pitchFamily="34" charset="0"/>
              </a:rPr>
              <a:t>Module 4.B: Presenting My Business Plan: </a:t>
            </a:r>
            <a:r>
              <a:rPr lang="en-US" sz="3500" b="0" i="0" u="none" strike="noStrike" baseline="0" dirty="0">
                <a:solidFill>
                  <a:srgbClr val="000000"/>
                </a:solidFill>
                <a:latin typeface="Calibri" panose="020F0502020204030204" pitchFamily="34" charset="0"/>
              </a:rPr>
              <a:t>Guides writing and presenting business plans effectively to stakeholders. </a:t>
            </a:r>
          </a:p>
        </p:txBody>
      </p:sp>
      <p:sp>
        <p:nvSpPr>
          <p:cNvPr id="8" name="TextBox 6">
            <a:extLst>
              <a:ext uri="{FF2B5EF4-FFF2-40B4-BE49-F238E27FC236}">
                <a16:creationId xmlns:a16="http://schemas.microsoft.com/office/drawing/2014/main" id="{E22B6CEC-ECF1-F996-A408-9FBDA5700830}"/>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2. PARTS OF THE CES GUIDE</a:t>
            </a:r>
          </a:p>
        </p:txBody>
      </p:sp>
      <p:sp>
        <p:nvSpPr>
          <p:cNvPr id="6" name="Freeform 2">
            <a:extLst>
              <a:ext uri="{FF2B5EF4-FFF2-40B4-BE49-F238E27FC236}">
                <a16:creationId xmlns:a16="http://schemas.microsoft.com/office/drawing/2014/main" id="{5C95A6B7-263A-5F9F-4361-CED932FF9E17}"/>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2" name="TextBox 4">
            <a:extLst>
              <a:ext uri="{FF2B5EF4-FFF2-40B4-BE49-F238E27FC236}">
                <a16:creationId xmlns:a16="http://schemas.microsoft.com/office/drawing/2014/main" id="{D144C94C-98D0-F247-F523-AD1C0C5C483F}"/>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extLst>
      <p:ext uri="{BB962C8B-B14F-4D97-AF65-F5344CB8AC3E}">
        <p14:creationId xmlns:p14="http://schemas.microsoft.com/office/powerpoint/2010/main" val="2803942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0EC90-FE29-CEC8-6C6B-A7ED3651686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3C0BDC5-9EBD-A7A5-BC8A-5E2ED212A708}"/>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9C0909D8-2C96-DE96-9F6F-A692523ECEA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D012E87-3C0C-2566-17D3-98D1EBADD8FC}"/>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B7F83ABA-DEE7-C00D-83F6-BE4133B7708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CBCCD001-44D4-55FC-782D-F40FE385B1E2}"/>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sym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01D741A0-AAF9-F47B-D339-6B4174439DAC}"/>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1354D388-788C-885B-F65A-5EFEF5B7158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B6615A29-4C70-3ADD-A361-D44D0C9A92C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EE535D9F-EBF6-7B55-6818-EDF6A13E0448}"/>
              </a:ext>
            </a:extLst>
          </p:cNvPr>
          <p:cNvSpPr txBox="1"/>
          <p:nvPr/>
        </p:nvSpPr>
        <p:spPr>
          <a:xfrm>
            <a:off x="457200" y="2406527"/>
            <a:ext cx="7106496"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pPr algn="l"/>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Like in the previous CES, please form pairs or triads. For 15 minutes, fill out your graphic organizers based on today’s discussions. </a:t>
            </a:r>
          </a:p>
        </p:txBody>
      </p:sp>
    </p:spTree>
    <p:extLst>
      <p:ext uri="{BB962C8B-B14F-4D97-AF65-F5344CB8AC3E}">
        <p14:creationId xmlns:p14="http://schemas.microsoft.com/office/powerpoint/2010/main" val="4034533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8F3B6-BD3A-A41E-806E-0A9CB99FB52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61D18F3-5418-01FB-1FBA-6CB86968034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34D75F5-C3B1-42DF-0676-67B3497DAD6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29CB5824-ADAD-8726-8B24-B766AA5D0408}"/>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83A5FBE1-7266-1288-DFC8-74CB4489976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8BE4895-B041-9F02-8E84-365609A9533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64CF0410-BB12-F2AB-EB38-55B5350EFCC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EE632D7F-9FC8-F2B9-144B-B8D192A0E1AB}"/>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88F2DC2B-5ECE-6DAF-CE05-7969B973EAC3}"/>
              </a:ext>
            </a:extLst>
          </p:cNvPr>
          <p:cNvSpPr txBox="1"/>
          <p:nvPr/>
        </p:nvSpPr>
        <p:spPr>
          <a:xfrm>
            <a:off x="1371600" y="2744818"/>
            <a:ext cx="14935200" cy="3862596"/>
          </a:xfrm>
          <a:prstGeom prst="rect">
            <a:avLst/>
          </a:prstGeom>
          <a:noFill/>
        </p:spPr>
        <p:txBody>
          <a:bodyPr wrap="square">
            <a:spAutoFit/>
          </a:bodyPr>
          <a:lstStyle/>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Have pairs/triads exchange graphic organizers and review them for five (5) minutes, noting good practices and offering suggestions for improvement.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After five (5) minutes, return the organizers to their owners. Invite up to three (3) volunteers to share their output and any comments, with a brief discussion if time permits.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Encourage CES members to take photos or notes of key takeaways to apply to their own organizers. </a:t>
            </a:r>
          </a:p>
        </p:txBody>
      </p:sp>
    </p:spTree>
    <p:extLst>
      <p:ext uri="{BB962C8B-B14F-4D97-AF65-F5344CB8AC3E}">
        <p14:creationId xmlns:p14="http://schemas.microsoft.com/office/powerpoint/2010/main" val="1214397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DA30-89E8-5D08-5903-DB546F35D29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384AC90-D586-5840-A936-2633B7709B7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CA4E95E-ECF0-56C2-0DCB-C938DF9D3DC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80C09724-0F4A-48A6-A469-CD96F8340E6F}"/>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0439ADD6-1997-ADF3-23D6-F0DD65D5D8D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07EF47D7-039E-01AB-4D00-23E932B66BA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9E75E850-5246-6D13-00C6-37D3ADD34AF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3F377802-4EC3-C454-C0D7-E8D4571C1841}"/>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0" name="TextBox 9">
            <a:extLst>
              <a:ext uri="{FF2B5EF4-FFF2-40B4-BE49-F238E27FC236}">
                <a16:creationId xmlns:a16="http://schemas.microsoft.com/office/drawing/2014/main" id="{1016BC80-AEC0-3227-EB7B-5278EFD051BA}"/>
              </a:ext>
            </a:extLst>
          </p:cNvPr>
          <p:cNvSpPr txBox="1"/>
          <p:nvPr/>
        </p:nvSpPr>
        <p:spPr>
          <a:xfrm>
            <a:off x="1143000" y="2252861"/>
            <a:ext cx="166116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Module 3 Post-Test, address common errors, and write personal reflections.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Plan how to guide learners in completing Reflection Sheets for Sessions 6, 7, 8, and the End-of-Module Assessment.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learners to provide concrete ideas in Reflection Sheets, as these can directly contribute to their business plans.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Use the answer key to process the End-of-Module Assessment and provide feedback using the Sandwich Method. </a:t>
            </a:r>
          </a:p>
        </p:txBody>
      </p:sp>
    </p:spTree>
    <p:extLst>
      <p:ext uri="{BB962C8B-B14F-4D97-AF65-F5344CB8AC3E}">
        <p14:creationId xmlns:p14="http://schemas.microsoft.com/office/powerpoint/2010/main" val="4118017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9C755-FC51-7151-CBB7-8BCDCC1DF09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DCDBEF3-40A4-E607-09D2-EBCBC999263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E3B8435-13EB-BC09-A7C3-CCCB2D79C15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B417F60C-D9CD-FF62-4BF7-72A896B06DAC}"/>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882D1F9-6919-E139-40F8-B16F34C849F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C9832CE9-3901-2B48-BA50-571FD5B61EB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8" name="Freeform 5">
            <a:extLst>
              <a:ext uri="{FF2B5EF4-FFF2-40B4-BE49-F238E27FC236}">
                <a16:creationId xmlns:a16="http://schemas.microsoft.com/office/drawing/2014/main" id="{E652CBCD-B385-2361-B306-135BCAD60AF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E0FC0A05-FEEF-4081-2B0F-5C7F3EF868E7}"/>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32A38D6E-F86F-DB6A-43DD-4FDD25A1940C}"/>
              </a:ext>
            </a:extLst>
          </p:cNvPr>
          <p:cNvSpPr txBox="1"/>
          <p:nvPr/>
        </p:nvSpPr>
        <p:spPr>
          <a:xfrm>
            <a:off x="1143000" y="2134984"/>
            <a:ext cx="163830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Identify the topic, prerequisites,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ponder over the quote below regarding its relevance to future business owners: </a:t>
            </a:r>
            <a:r>
              <a:rPr lang="en-US" sz="3500" b="0" i="1" u="none" strike="noStrike" baseline="0" dirty="0">
                <a:solidFill>
                  <a:srgbClr val="000000"/>
                </a:solidFill>
                <a:latin typeface="Calibri" panose="020F0502020204030204" pitchFamily="34" charset="0"/>
              </a:rPr>
              <a:t>“Beware of little expenses. A small leak will sink a great ship.” – Benjamin Franklin </a:t>
            </a:r>
            <a:endParaRPr lang="en-US"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39353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2979E949-6C29-6932-DC8E-4CC785CAFBB8}"/>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C07E0E89-5CAD-7EFB-B25C-65CF207CA961}"/>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457F62E2-D7BD-D22F-A469-029FA60D0262}"/>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213A3384-4748-AE23-71A3-8CB7FC80EC66}"/>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832E6071-15CD-5FA2-25FA-7CD1C79EA50D}"/>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10" name="Freeform 10">
            <a:extLst>
              <a:ext uri="{FF2B5EF4-FFF2-40B4-BE49-F238E27FC236}">
                <a16:creationId xmlns:a16="http://schemas.microsoft.com/office/drawing/2014/main" id="{5D8DEB44-1D60-F3BA-A7B1-108F67F63EC3}"/>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8">
            <a:extLst>
              <a:ext uri="{FF2B5EF4-FFF2-40B4-BE49-F238E27FC236}">
                <a16:creationId xmlns:a16="http://schemas.microsoft.com/office/drawing/2014/main" id="{7CF72BAA-D876-31CE-4651-A77B3A7CECED}"/>
              </a:ext>
            </a:extLst>
          </p:cNvPr>
          <p:cNvSpPr txBox="1"/>
          <p:nvPr/>
        </p:nvSpPr>
        <p:spPr>
          <a:xfrm>
            <a:off x="609600" y="4000500"/>
            <a:ext cx="7924800" cy="1908215"/>
          </a:xfrm>
          <a:prstGeom prst="rect">
            <a:avLst/>
          </a:prstGeom>
        </p:spPr>
        <p:txBody>
          <a:bodyPr wrap="square"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4.A</a:t>
            </a:r>
          </a:p>
          <a:p>
            <a:r>
              <a:rPr lang="en-PH" sz="2800" b="1" i="0" u="none" strike="noStrike" baseline="0" dirty="0">
                <a:solidFill>
                  <a:srgbClr val="FFFF00"/>
                </a:solidFill>
                <a:latin typeface="Calibri" panose="020F0502020204030204" pitchFamily="34" charset="0"/>
              </a:rPr>
              <a:t>WRITING MY BUSINESS PLAN</a:t>
            </a:r>
          </a:p>
        </p:txBody>
      </p:sp>
      <p:sp>
        <p:nvSpPr>
          <p:cNvPr id="9" name="TextBox 8">
            <a:extLst>
              <a:ext uri="{FF2B5EF4-FFF2-40B4-BE49-F238E27FC236}">
                <a16:creationId xmlns:a16="http://schemas.microsoft.com/office/drawing/2014/main" id="{8D1E99E9-2A75-C0A9-EE46-123B8FE0DC53}"/>
              </a:ext>
            </a:extLst>
          </p:cNvPr>
          <p:cNvSpPr txBox="1"/>
          <p:nvPr/>
        </p:nvSpPr>
        <p:spPr>
          <a:xfrm>
            <a:off x="3200400" y="6494788"/>
            <a:ext cx="5943600" cy="2954655"/>
          </a:xfrm>
          <a:prstGeom prst="rect">
            <a:avLst/>
          </a:prstGeom>
        </p:spPr>
        <p:txBody>
          <a:bodyPr wrap="square" lIns="0" tIns="0" rIns="0" bIns="0" rtlCol="0" anchor="t">
            <a:spAutoFit/>
          </a:bodyPr>
          <a:lstStyle/>
          <a:p>
            <a:r>
              <a:rPr lang="en-US" sz="3200" b="0" i="0" u="none" strike="noStrike" baseline="0" dirty="0">
                <a:solidFill>
                  <a:schemeClr val="accent1">
                    <a:lumMod val="20000"/>
                    <a:lumOff val="80000"/>
                  </a:schemeClr>
                </a:solidFill>
                <a:latin typeface="Calibri" panose="020F0502020204030204" pitchFamily="34" charset="0"/>
              </a:rPr>
              <a:t>This CES guide module complements </a:t>
            </a:r>
            <a:r>
              <a:rPr lang="en-US" sz="3200" b="1" i="0" u="none" strike="noStrike" baseline="0" dirty="0">
                <a:solidFill>
                  <a:schemeClr val="accent1">
                    <a:lumMod val="20000"/>
                    <a:lumOff val="80000"/>
                  </a:schemeClr>
                </a:solidFill>
                <a:latin typeface="Calibri" panose="020F0502020204030204" pitchFamily="34" charset="0"/>
              </a:rPr>
              <a:t>Session 9 in Module 4 of the Be Your Own Boss Facilitator’s Guide</a:t>
            </a:r>
            <a:r>
              <a:rPr lang="en-US" sz="3200" b="0" i="0" u="none" strike="noStrike" baseline="0" dirty="0">
                <a:solidFill>
                  <a:schemeClr val="accent1">
                    <a:lumMod val="20000"/>
                    <a:lumOff val="80000"/>
                  </a:schemeClr>
                </a:solidFill>
                <a:latin typeface="Calibri" panose="020F0502020204030204" pitchFamily="34" charset="0"/>
              </a:rPr>
              <a:t>. It focuses on the process of developing and reviewing a business plan. </a:t>
            </a:r>
            <a:endParaRPr lang="en-US" sz="96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12" name="TextBox 7">
            <a:extLst>
              <a:ext uri="{FF2B5EF4-FFF2-40B4-BE49-F238E27FC236}">
                <a16:creationId xmlns:a16="http://schemas.microsoft.com/office/drawing/2014/main" id="{970406B6-94E0-C123-2EE6-423A9AEE52CB}"/>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1731262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70ED-9C0D-1F7B-A6D5-52E2DC92FDA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816CD9F-A86A-EDD7-0FBD-22087F50706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0654176-7B3D-A5AA-CAD2-1A212476B1A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7FEF55AE-050E-CFB1-4FE5-01E1F8CDE305}"/>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42D9CF5E-25F6-090B-4759-9E818A91318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DFD49DF8-3A7D-AE24-49BE-C8A922452A5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ACC8B7D1-FC08-DFD9-98A8-283033845A9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53A4C4C6-57CC-B7F2-E6AF-E8EEB93A960D}"/>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10" name="Picture 9">
            <a:extLst>
              <a:ext uri="{FF2B5EF4-FFF2-40B4-BE49-F238E27FC236}">
                <a16:creationId xmlns:a16="http://schemas.microsoft.com/office/drawing/2014/main" id="{EEE75213-1849-6FAA-65BE-708630CC72FC}"/>
              </a:ext>
            </a:extLst>
          </p:cNvPr>
          <p:cNvPicPr>
            <a:picLocks noChangeAspect="1"/>
          </p:cNvPicPr>
          <p:nvPr/>
        </p:nvPicPr>
        <p:blipFill>
          <a:blip r:embed="rId7"/>
          <a:stretch>
            <a:fillRect/>
          </a:stretch>
        </p:blipFill>
        <p:spPr>
          <a:xfrm>
            <a:off x="1066800" y="2477850"/>
            <a:ext cx="16664793" cy="5710238"/>
          </a:xfrm>
          <a:prstGeom prst="rect">
            <a:avLst/>
          </a:prstGeom>
        </p:spPr>
      </p:pic>
    </p:spTree>
    <p:extLst>
      <p:ext uri="{BB962C8B-B14F-4D97-AF65-F5344CB8AC3E}">
        <p14:creationId xmlns:p14="http://schemas.microsoft.com/office/powerpoint/2010/main" val="3251955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E5A5-8DFC-719C-9FA9-AFD320AD6A9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7FFCAC8-572F-E09F-F32B-AB5411FE962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9C1B474-C5A3-5956-3678-1885A28AFB33}"/>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3E498CF2-5CF2-B386-E888-E67A538345F7}"/>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C5B9840E-4BEF-2DB8-E8F6-D2FA99D76EE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B8D3728-0E9F-CB45-C082-5084F24EEAF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C33BC5E8-40F5-978C-7FFE-4AABDBBB6FF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43552320-EB7A-7E5D-5859-38608D82439B}"/>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68B313AA-71F2-62A9-BEB4-8138FD1BF7B3}"/>
              </a:ext>
            </a:extLst>
          </p:cNvPr>
          <p:cNvSpPr txBox="1"/>
          <p:nvPr/>
        </p:nvSpPr>
        <p:spPr>
          <a:xfrm>
            <a:off x="1524000" y="2181039"/>
            <a:ext cx="14406562" cy="6555641"/>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Session Prerequisites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It is ideal that the CES members have already read or browsed relevant sections of the Facilitator’s Guide before this CES, particularly: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7.2: What is a Business Plan?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7.3: Components of a Business Plan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7.4: Sample Completed Business Plan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7.5: Business Plan Template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7.6 (a): Feedback Form for the Business Plan (English)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7.6 (b): Feedback Form for the Business Plan (Filipino) </a:t>
            </a:r>
          </a:p>
          <a:p>
            <a:endParaRPr lang="en-PH" sz="3500" b="0" i="0" u="none" strike="noStrike" baseline="0" dirty="0">
              <a:solidFill>
                <a:srgbClr val="000000"/>
              </a:solidFill>
              <a:latin typeface="Calibri" panose="020F0502020204030204" pitchFamily="34" charset="0"/>
            </a:endParaRPr>
          </a:p>
          <a:p>
            <a:r>
              <a:rPr lang="en-PH" sz="3500" b="1" i="0" u="none" strike="noStrike" baseline="0" dirty="0">
                <a:solidFill>
                  <a:srgbClr val="000000"/>
                </a:solidFill>
                <a:latin typeface="Calibri" panose="020F0502020204030204" pitchFamily="34" charset="0"/>
              </a:rPr>
              <a:t>Duration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The entire session requires approximately two (2) hours. </a:t>
            </a:r>
            <a:endParaRPr lang="en-PH" sz="3500" dirty="0"/>
          </a:p>
        </p:txBody>
      </p:sp>
    </p:spTree>
    <p:extLst>
      <p:ext uri="{BB962C8B-B14F-4D97-AF65-F5344CB8AC3E}">
        <p14:creationId xmlns:p14="http://schemas.microsoft.com/office/powerpoint/2010/main" val="143344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F38AF-DF9E-048C-F3CA-CFF8F595712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B3CE605-DEE2-109A-E9FD-58E6787ECA9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2659569-20E8-CDA5-4E9C-4EB859E54A2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0AF13EC2-0A38-04D0-A0AE-FD967471172E}"/>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ABE89E17-4310-1187-A6B2-D67E0AEEFBE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EAD38A32-48ED-C54E-7004-296BE8B499F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5B6A8BF4-40D0-6A94-7E1C-CC13FB78458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FA9ABFF-189F-EE0F-61E0-D17678599E4B}"/>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2A85711F-14E8-4A66-8B66-6CBE0E1092ED}"/>
              </a:ext>
            </a:extLst>
          </p:cNvPr>
          <p:cNvSpPr txBox="1"/>
          <p:nvPr/>
        </p:nvSpPr>
        <p:spPr>
          <a:xfrm>
            <a:off x="1410342" y="2744818"/>
            <a:ext cx="14177962" cy="3862596"/>
          </a:xfrm>
          <a:prstGeom prst="rect">
            <a:avLst/>
          </a:prstGeom>
          <a:noFill/>
        </p:spPr>
        <p:txBody>
          <a:bodyPr wrap="square">
            <a:spAutoFit/>
          </a:bodyPr>
          <a:lstStyle/>
          <a:p>
            <a:r>
              <a:rPr lang="en-PH" sz="3500" b="1" i="1" dirty="0">
                <a:solidFill>
                  <a:srgbClr val="000000"/>
                </a:solidFill>
                <a:latin typeface="Calibri" panose="020F0502020204030204" pitchFamily="34" charset="0"/>
              </a:rPr>
              <a:t>Preliminaries </a:t>
            </a:r>
            <a:endParaRPr lang="en-PH" sz="3500" dirty="0">
              <a:solidFill>
                <a:srgbClr val="000000"/>
              </a:solidFill>
              <a:latin typeface="Calibri" panose="020F0502020204030204" pitchFamily="34" charset="0"/>
            </a:endParaRPr>
          </a:p>
          <a:p>
            <a:r>
              <a:rPr lang="en-PH" sz="3500" dirty="0">
                <a:solidFill>
                  <a:srgbClr val="000000"/>
                </a:solidFill>
                <a:latin typeface="Calibri" panose="020F0502020204030204" pitchFamily="34" charset="0"/>
              </a:rPr>
              <a:t>[Total: 5 minutes] </a:t>
            </a:r>
            <a:endParaRPr lang="en-PH" sz="3500" dirty="0"/>
          </a:p>
          <a:p>
            <a:pPr marL="514350" indent="-514350" algn="l">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Go through the session objectives. </a:t>
            </a:r>
          </a:p>
          <a:p>
            <a:endParaRPr lang="en-PH"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2493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C42E-7676-A919-A8F0-6ED68F27FE6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353FDC9-CF94-9F62-5FE7-AB464CD651E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BD4641F-41DA-7D94-28FF-324B6DC918A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9310506A-EA7D-2D7F-AB16-C98C3DDEF336}"/>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9C2F543C-7847-DF9D-5D16-0EB5D19672F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3FC03DFC-ABBB-431A-873D-5A41C90C1A6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1D155A3A-EDF1-83D4-5D25-27FD8EC82B5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9EC5771-CE69-3E19-4116-B8294EDAAED3}"/>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grpSp>
        <p:nvGrpSpPr>
          <p:cNvPr id="15" name="Group 14">
            <a:extLst>
              <a:ext uri="{FF2B5EF4-FFF2-40B4-BE49-F238E27FC236}">
                <a16:creationId xmlns:a16="http://schemas.microsoft.com/office/drawing/2014/main" id="{A3D45E6C-B1E2-DB73-E6C3-D27B63BB40D9}"/>
              </a:ext>
            </a:extLst>
          </p:cNvPr>
          <p:cNvGrpSpPr/>
          <p:nvPr/>
        </p:nvGrpSpPr>
        <p:grpSpPr>
          <a:xfrm>
            <a:off x="1143000" y="1833945"/>
            <a:ext cx="16843915" cy="7195755"/>
            <a:chOff x="1181741" y="1990756"/>
            <a:chExt cx="16843915" cy="7195755"/>
          </a:xfrm>
        </p:grpSpPr>
        <p:sp>
          <p:nvSpPr>
            <p:cNvPr id="9" name="TextBox 8">
              <a:extLst>
                <a:ext uri="{FF2B5EF4-FFF2-40B4-BE49-F238E27FC236}">
                  <a16:creationId xmlns:a16="http://schemas.microsoft.com/office/drawing/2014/main" id="{6F248BD6-AAAC-87A0-72E8-5B8E116658E4}"/>
                </a:ext>
              </a:extLst>
            </p:cNvPr>
            <p:cNvSpPr txBox="1"/>
            <p:nvPr/>
          </p:nvSpPr>
          <p:spPr>
            <a:xfrm>
              <a:off x="1181741" y="1990756"/>
              <a:ext cx="14234835" cy="2862322"/>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Divide the participants into three (3) groups.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each group to draw ballots with numbers 1-3.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Each ballot corresponds to a quote in the following list: </a:t>
              </a:r>
            </a:p>
          </p:txBody>
        </p:sp>
        <p:sp>
          <p:nvSpPr>
            <p:cNvPr id="11" name="TextBox 10">
              <a:extLst>
                <a:ext uri="{FF2B5EF4-FFF2-40B4-BE49-F238E27FC236}">
                  <a16:creationId xmlns:a16="http://schemas.microsoft.com/office/drawing/2014/main" id="{A49292F8-B6C3-4B4D-3E52-A431DF8531A3}"/>
                </a:ext>
              </a:extLst>
            </p:cNvPr>
            <p:cNvSpPr txBox="1"/>
            <p:nvPr/>
          </p:nvSpPr>
          <p:spPr>
            <a:xfrm>
              <a:off x="1181741" y="6785854"/>
              <a:ext cx="16843915" cy="2400657"/>
            </a:xfrm>
            <a:prstGeom prst="rect">
              <a:avLst/>
            </a:prstGeom>
            <a:noFill/>
          </p:spPr>
          <p:txBody>
            <a:bodyPr wrap="square">
              <a:spAutoFit/>
            </a:bodyPr>
            <a:lstStyle/>
            <a:p>
              <a:pPr marL="514350" indent="-514350" algn="l">
                <a:buFont typeface="+mj-lt"/>
                <a:buAutoNum type="arabicPeriod"/>
              </a:pPr>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startAt="4"/>
              </a:pPr>
              <a:r>
                <a:rPr lang="en-US" sz="3000" b="0" i="0" u="none" strike="noStrike" baseline="0" dirty="0">
                  <a:solidFill>
                    <a:srgbClr val="000000"/>
                  </a:solidFill>
                  <a:latin typeface="Calibri" panose="020F0502020204030204" pitchFamily="34" charset="0"/>
                </a:rPr>
                <a:t>Give the groups five (5) minutes to process their assigned quote and contextualize it in terms of how creativity and innovation can spark the creation of businesses. It would be better if they give examples of innovative businesses/business practices to further strengthen their point. </a:t>
              </a:r>
            </a:p>
            <a:p>
              <a:pPr marL="514350" indent="-514350">
                <a:buFont typeface="+mj-lt"/>
                <a:buAutoNum type="arabicPeriod" startAt="4"/>
              </a:pPr>
              <a:r>
                <a:rPr lang="en-US" sz="3000" b="0" i="0" u="none" strike="noStrike" baseline="0" dirty="0">
                  <a:solidFill>
                    <a:srgbClr val="000000"/>
                  </a:solidFill>
                  <a:latin typeface="Calibri" panose="020F0502020204030204" pitchFamily="34" charset="0"/>
                </a:rPr>
                <a:t>Give each group three (3) minutes to share the summary of their discussion. </a:t>
              </a:r>
            </a:p>
          </p:txBody>
        </p:sp>
        <p:pic>
          <p:nvPicPr>
            <p:cNvPr id="14" name="Picture 13">
              <a:extLst>
                <a:ext uri="{FF2B5EF4-FFF2-40B4-BE49-F238E27FC236}">
                  <a16:creationId xmlns:a16="http://schemas.microsoft.com/office/drawing/2014/main" id="{C665F66C-F051-0856-907A-C2BEE09FFA9C}"/>
                </a:ext>
              </a:extLst>
            </p:cNvPr>
            <p:cNvPicPr>
              <a:picLocks noChangeAspect="1"/>
            </p:cNvPicPr>
            <p:nvPr/>
          </p:nvPicPr>
          <p:blipFill>
            <a:blip r:embed="rId7"/>
            <a:stretch>
              <a:fillRect/>
            </a:stretch>
          </p:blipFill>
          <p:spPr>
            <a:xfrm>
              <a:off x="1676400" y="4978326"/>
              <a:ext cx="14490266" cy="2072913"/>
            </a:xfrm>
            <a:prstGeom prst="rect">
              <a:avLst/>
            </a:prstGeom>
          </p:spPr>
        </p:pic>
      </p:grpSp>
    </p:spTree>
    <p:extLst>
      <p:ext uri="{BB962C8B-B14F-4D97-AF65-F5344CB8AC3E}">
        <p14:creationId xmlns:p14="http://schemas.microsoft.com/office/powerpoint/2010/main" val="3403222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8F78C-C6DC-530C-B023-5D459232F82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F821551-8A36-D0C2-1349-48C1D87E2EC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24043C4-DADE-B643-127E-B9A85E098C19}"/>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DDDB75B5-FADD-6AA0-CFE0-AF59119FD7B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FC36A02-0E2E-C4E9-C671-BDC5731BE41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17A3B0BC-777E-AD3B-F191-B6BB3E472C3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BFDEAA91-23EA-27D1-FFF5-D73454AF515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5ECDD15-1E04-D4F9-523F-B580FC0FBFB9}"/>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02CE6DBC-4D78-1601-D72F-232DB90F0C5F}"/>
              </a:ext>
            </a:extLst>
          </p:cNvPr>
          <p:cNvSpPr txBox="1"/>
          <p:nvPr/>
        </p:nvSpPr>
        <p:spPr>
          <a:xfrm>
            <a:off x="899707" y="1790700"/>
            <a:ext cx="17145000" cy="7478970"/>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Main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40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Allow CES members 10 minutes to review Activity 1: Introduction to the Business Plan and Activity 2: Writing the Business Plan.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Have members individually complete Handout 7.5: Business Plan Template for 10 minutes, using previous marketing plans or new ideas, providing 1-2 examples per item, and referring to Handout 7.4: Sample Completed Business Plan for guidance.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members to pair up and exchange business plans for review.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Give them five (5) minutes to review their partner’s plan using Handout 7.6 (a or b): Feedback Form. </a:t>
            </a:r>
            <a:r>
              <a:rPr lang="en-US" sz="3000" b="0" i="1" u="none" strike="noStrike" baseline="0" dirty="0">
                <a:solidFill>
                  <a:srgbClr val="000000"/>
                </a:solidFill>
                <a:latin typeface="Calibri" panose="020F0502020204030204" pitchFamily="34" charset="0"/>
              </a:rPr>
              <a:t>Option</a:t>
            </a:r>
            <a:r>
              <a:rPr lang="en-US" sz="3000" b="0" i="0" u="none" strike="noStrike" baseline="0" dirty="0">
                <a:solidFill>
                  <a:srgbClr val="000000"/>
                </a:solidFill>
                <a:latin typeface="Calibri" panose="020F0502020204030204" pitchFamily="34" charset="0"/>
              </a:rPr>
              <a:t>: Refer to the SCAMPER tool for recommendations.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Return plans to the original owners for five (5) minutes of review or revision. </a:t>
            </a:r>
            <a:endParaRPr lang="en-US" sz="3000" dirty="0">
              <a:solidFill>
                <a:srgbClr val="000000"/>
              </a:solidFill>
              <a:latin typeface="Calibri" panose="020F0502020204030204" pitchFamily="34" charset="0"/>
            </a:endParaRPr>
          </a:p>
          <a:p>
            <a:pPr lvl="1"/>
            <a:r>
              <a:rPr lang="en-US" sz="3000" b="0" i="1" u="none" strike="noStrike" baseline="0" dirty="0">
                <a:solidFill>
                  <a:srgbClr val="000000"/>
                </a:solidFill>
                <a:latin typeface="Calibri" panose="020F0502020204030204" pitchFamily="34" charset="0"/>
              </a:rPr>
              <a:t>Option: </a:t>
            </a:r>
            <a:r>
              <a:rPr lang="en-US" sz="3000" b="0" i="0" u="none" strike="noStrike" baseline="0" dirty="0">
                <a:solidFill>
                  <a:srgbClr val="000000"/>
                </a:solidFill>
                <a:latin typeface="Calibri" panose="020F0502020204030204" pitchFamily="34" charset="0"/>
              </a:rPr>
              <a:t>Use the SCAMPER tool to improve the plans.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Invite 1-2 members to present their revised plans and share their experiences. </a:t>
            </a:r>
          </a:p>
          <a:p>
            <a:pPr lvl="1"/>
            <a:r>
              <a:rPr lang="en-US" sz="3000" b="0" i="1" u="none" strike="noStrike" baseline="0" dirty="0">
                <a:solidFill>
                  <a:srgbClr val="000000"/>
                </a:solidFill>
                <a:latin typeface="Calibri" panose="020F0502020204030204" pitchFamily="34" charset="0"/>
              </a:rPr>
              <a:t>Option: </a:t>
            </a:r>
            <a:r>
              <a:rPr lang="en-US" sz="3000" b="0" i="0" u="none" strike="noStrike" baseline="0" dirty="0">
                <a:solidFill>
                  <a:srgbClr val="000000"/>
                </a:solidFill>
                <a:latin typeface="Calibri" panose="020F0502020204030204" pitchFamily="34" charset="0"/>
              </a:rPr>
              <a:t>Organize a market encounter in the community to test their ideas, documenting lessons for refining their plans. </a:t>
            </a:r>
            <a:endParaRPr lang="en-PH" sz="3000" dirty="0"/>
          </a:p>
        </p:txBody>
      </p:sp>
    </p:spTree>
    <p:extLst>
      <p:ext uri="{BB962C8B-B14F-4D97-AF65-F5344CB8AC3E}">
        <p14:creationId xmlns:p14="http://schemas.microsoft.com/office/powerpoint/2010/main" val="323992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4DA4B-4A2C-2DD8-286A-5FAB9994250B}"/>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913AC04-6099-3E07-606E-60357AD4E87E}"/>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a:extLst>
              <a:ext uri="{FF2B5EF4-FFF2-40B4-BE49-F238E27FC236}">
                <a16:creationId xmlns:a16="http://schemas.microsoft.com/office/drawing/2014/main" id="{631C73A7-99E0-3D73-2740-32F39215FFE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90D3C12F-4242-383C-6E87-27FAE3AE0EEA}"/>
              </a:ext>
            </a:extLst>
          </p:cNvPr>
          <p:cNvSpPr txBox="1">
            <a:spLocks noGrp="1"/>
          </p:cNvSpPr>
          <p:nvPr/>
        </p:nvSpPr>
        <p:spPr>
          <a:xfrm>
            <a:off x="990600" y="1804876"/>
            <a:ext cx="16421100" cy="7166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r>
              <a:rPr lang="en-US" sz="3000" b="0" i="0" u="none" strike="noStrike" baseline="0" dirty="0">
                <a:solidFill>
                  <a:srgbClr val="000000"/>
                </a:solidFill>
                <a:latin typeface="+mj-lt"/>
              </a:rPr>
              <a:t>Each part follows the 4As of learning: </a:t>
            </a:r>
          </a:p>
          <a:p>
            <a:pPr lvl="1"/>
            <a:r>
              <a:rPr lang="en-US" sz="3000" b="1" i="0" u="none" strike="noStrike" baseline="0" dirty="0">
                <a:solidFill>
                  <a:srgbClr val="000000"/>
                </a:solidFill>
                <a:latin typeface="+mj-lt"/>
              </a:rPr>
              <a:t>Activity: </a:t>
            </a:r>
            <a:r>
              <a:rPr lang="en-US" sz="3000" b="0" i="0" u="none" strike="noStrike" baseline="0" dirty="0">
                <a:solidFill>
                  <a:srgbClr val="000000"/>
                </a:solidFill>
                <a:latin typeface="+mj-lt"/>
              </a:rPr>
              <a:t>Engages participants by focusing on key concepts and skills related to the Be Your Own Boss materials. </a:t>
            </a:r>
          </a:p>
          <a:p>
            <a:pPr lvl="1"/>
            <a:r>
              <a:rPr lang="en-US" sz="3000" b="1" i="0" u="none" strike="noStrike" baseline="0" dirty="0">
                <a:solidFill>
                  <a:srgbClr val="000000"/>
                </a:solidFill>
                <a:latin typeface="+mj-lt"/>
              </a:rPr>
              <a:t>Analysis: </a:t>
            </a:r>
            <a:r>
              <a:rPr lang="en-US" sz="3000" b="0" i="0" u="none" strike="noStrike" baseline="0" dirty="0">
                <a:solidFill>
                  <a:srgbClr val="000000"/>
                </a:solidFill>
                <a:latin typeface="+mj-lt"/>
              </a:rPr>
              <a:t>Makes learning meaningful by connecting new information with participants’ existing knowledge. </a:t>
            </a:r>
          </a:p>
          <a:p>
            <a:pPr lvl="1"/>
            <a:r>
              <a:rPr lang="en-US" sz="3000" b="1" i="0" u="none" strike="noStrike" baseline="0" dirty="0">
                <a:solidFill>
                  <a:srgbClr val="000000"/>
                </a:solidFill>
                <a:latin typeface="+mj-lt"/>
              </a:rPr>
              <a:t>Abstraction</a:t>
            </a:r>
            <a:r>
              <a:rPr lang="en-US" sz="3000" b="0" i="0" u="none" strike="noStrike" baseline="0" dirty="0">
                <a:solidFill>
                  <a:srgbClr val="000000"/>
                </a:solidFill>
                <a:latin typeface="+mj-lt"/>
              </a:rPr>
              <a:t>: Promotes active involvement through hands-on activities, discussions, and collaboration for deeper understanding and retention. </a:t>
            </a:r>
          </a:p>
          <a:p>
            <a:pPr lvl="1"/>
            <a:r>
              <a:rPr lang="en-US" sz="3000" b="1" i="0" u="none" strike="noStrike" baseline="0" dirty="0">
                <a:solidFill>
                  <a:srgbClr val="000000"/>
                </a:solidFill>
                <a:latin typeface="+mj-lt"/>
              </a:rPr>
              <a:t>Application</a:t>
            </a:r>
            <a:r>
              <a:rPr lang="en-US" sz="3000" b="0" i="0" u="none" strike="noStrike" baseline="0" dirty="0">
                <a:solidFill>
                  <a:srgbClr val="000000"/>
                </a:solidFill>
                <a:latin typeface="+mj-lt"/>
              </a:rPr>
              <a:t>: Develops practical skills, mastery, and the ability to implement Be Your Own Boss activities and assessments. </a:t>
            </a:r>
          </a:p>
          <a:p>
            <a:pPr lvl="1"/>
            <a:endParaRPr lang="en-US" sz="3000" dirty="0">
              <a:solidFill>
                <a:srgbClr val="000000"/>
              </a:solidFill>
              <a:latin typeface="+mj-lt"/>
            </a:endParaRPr>
          </a:p>
          <a:p>
            <a:pPr marL="914400" lvl="2" indent="0" algn="just">
              <a:spcBef>
                <a:spcPts val="1000"/>
              </a:spcBef>
              <a:buNone/>
            </a:pPr>
            <a:r>
              <a:rPr lang="en-US" sz="3000" b="1" dirty="0">
                <a:solidFill>
                  <a:schemeClr val="dk1"/>
                </a:solidFill>
                <a:highlight>
                  <a:srgbClr val="FFFFFF"/>
                </a:highlight>
                <a:latin typeface="+mj-lt"/>
              </a:rPr>
              <a:t>Assessment Administration Tips </a:t>
            </a:r>
            <a:r>
              <a:rPr lang="en-US" sz="3000" dirty="0">
                <a:solidFill>
                  <a:schemeClr val="dk1"/>
                </a:solidFill>
                <a:highlight>
                  <a:srgbClr val="FFFFFF"/>
                </a:highlight>
                <a:latin typeface="+mj-lt"/>
              </a:rPr>
              <a:t>are also included to provide suggestions to CES members on how to roll out the assessments and reflections found in the Be your Own Boss Facilitator's Guides. Moreover, each module starts with the </a:t>
            </a:r>
            <a:r>
              <a:rPr lang="en-US" sz="3000" b="1" dirty="0">
                <a:solidFill>
                  <a:schemeClr val="dk1"/>
                </a:solidFill>
                <a:highlight>
                  <a:srgbClr val="FFFFFF"/>
                </a:highlight>
                <a:latin typeface="+mj-lt"/>
              </a:rPr>
              <a:t>pre- and end with the post-assessment competency checklist</a:t>
            </a:r>
            <a:r>
              <a:rPr lang="en-US" sz="3000" dirty="0">
                <a:solidFill>
                  <a:schemeClr val="dk1"/>
                </a:solidFill>
                <a:highlight>
                  <a:srgbClr val="FFFFFF"/>
                </a:highlight>
                <a:latin typeface="+mj-lt"/>
              </a:rPr>
              <a:t>.</a:t>
            </a:r>
          </a:p>
          <a:p>
            <a:pPr lvl="1"/>
            <a:endParaRPr lang="en-US" sz="3000" dirty="0">
              <a:solidFill>
                <a:schemeClr val="tx1">
                  <a:lumMod val="65000"/>
                  <a:lumOff val="35000"/>
                </a:schemeClr>
              </a:solidFill>
              <a:latin typeface="+mj-lt"/>
            </a:endParaRPr>
          </a:p>
        </p:txBody>
      </p:sp>
      <p:sp>
        <p:nvSpPr>
          <p:cNvPr id="8" name="TextBox 6">
            <a:extLst>
              <a:ext uri="{FF2B5EF4-FFF2-40B4-BE49-F238E27FC236}">
                <a16:creationId xmlns:a16="http://schemas.microsoft.com/office/drawing/2014/main" id="{A12B9967-0236-BB8E-221C-9331D2ABBF98}"/>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3. STRUCTURE OF THE CES GUIDE</a:t>
            </a:r>
          </a:p>
        </p:txBody>
      </p:sp>
      <p:sp>
        <p:nvSpPr>
          <p:cNvPr id="6" name="Freeform 2">
            <a:extLst>
              <a:ext uri="{FF2B5EF4-FFF2-40B4-BE49-F238E27FC236}">
                <a16:creationId xmlns:a16="http://schemas.microsoft.com/office/drawing/2014/main" id="{F002C6F4-5BA5-1320-B819-2727C002B089}"/>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2" name="TextBox 4">
            <a:extLst>
              <a:ext uri="{FF2B5EF4-FFF2-40B4-BE49-F238E27FC236}">
                <a16:creationId xmlns:a16="http://schemas.microsoft.com/office/drawing/2014/main" id="{45F5B7FD-A61F-8F0E-085B-E68265B9E94C}"/>
              </a:ext>
            </a:extLst>
          </p:cNvPr>
          <p:cNvSpPr txBox="1"/>
          <p:nvPr/>
        </p:nvSpPr>
        <p:spPr>
          <a:xfrm>
            <a:off x="7816488" y="9915525"/>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Tree>
    <p:extLst>
      <p:ext uri="{BB962C8B-B14F-4D97-AF65-F5344CB8AC3E}">
        <p14:creationId xmlns:p14="http://schemas.microsoft.com/office/powerpoint/2010/main" val="37833889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DA248-B2D5-ADB2-F65F-1425EA02D87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0D8578F-8114-9681-C3DA-083C9276363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0D7566D-689F-9918-1003-220E4B91D1D6}"/>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4A7A33C-3AED-9FA9-9E36-209738506018}"/>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57930AB6-2082-589E-9CE9-2FF98C9D74D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45989FD3-B0DE-EC55-4F2D-68D8F4CAA9D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1A51F5A3-DE8C-F50B-3671-D5F215B6ABC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500FAF7F-58A4-C1EC-DE29-10C929FCE87C}"/>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621C7C67-4ACE-345A-9C86-A7ECF6EF0BDA}"/>
              </a:ext>
            </a:extLst>
          </p:cNvPr>
          <p:cNvSpPr txBox="1"/>
          <p:nvPr/>
        </p:nvSpPr>
        <p:spPr>
          <a:xfrm>
            <a:off x="838200" y="2460465"/>
            <a:ext cx="16611600" cy="3862596"/>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Ask </a:t>
            </a:r>
            <a:r>
              <a:rPr lang="en-US" sz="3500" b="0" i="0" u="none" strike="noStrike" baseline="0" dirty="0">
                <a:solidFill>
                  <a:srgbClr val="000000"/>
                </a:solidFill>
                <a:latin typeface="Calibri" panose="020F0502020204030204" pitchFamily="34" charset="0"/>
              </a:rPr>
              <a:t>the CES members the following questions: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Why is a business plan important for turning creative ideas into action?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key elements should a business plan include?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risks might an aspiring entrepreneur face without a quality business plan? </a:t>
            </a:r>
          </a:p>
        </p:txBody>
      </p:sp>
    </p:spTree>
    <p:extLst>
      <p:ext uri="{BB962C8B-B14F-4D97-AF65-F5344CB8AC3E}">
        <p14:creationId xmlns:p14="http://schemas.microsoft.com/office/powerpoint/2010/main" val="859483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BBCD8-5DFB-5F3F-A751-0B47E0073A0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347EAA6-2D7B-0D1F-5C6C-FEF125EFE59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4A21FDA8-7411-A9EB-E298-BA7149722A61}"/>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C1A8654D-8ABF-B8AD-897E-67498B66C8E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CFA897E7-4DEF-3043-52AA-F63855C744A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72CF3A03-8ADF-77D1-7BDE-0AE5FCAEAAC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2048C962-292B-9CC5-DE0B-9F1C16C7898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D7F1FA8C-DBC4-2D4F-4349-94309C042A9A}"/>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C471F7E4-2DE9-08CC-E383-46B3D7D18D3B}"/>
              </a:ext>
            </a:extLst>
          </p:cNvPr>
          <p:cNvSpPr txBox="1"/>
          <p:nvPr/>
        </p:nvSpPr>
        <p:spPr>
          <a:xfrm>
            <a:off x="1181421" y="2239114"/>
            <a:ext cx="15925158"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a:t>
            </a:r>
            <a:r>
              <a:rPr lang="en-US" sz="3500" b="0" i="0" u="none" strike="noStrike" baseline="0" dirty="0">
                <a:solidFill>
                  <a:srgbClr val="000000"/>
                </a:solidFill>
                <a:latin typeface="Calibri" panose="020F0502020204030204" pitchFamily="34" charset="0"/>
              </a:rPr>
              <a:t>: In the priming activity, we had an idea of how businesses may be initiated through creative and innovative ideas. Various people may have different reasons for building their businesses. However, every business should have a business plan, and you were able to try that out in the second activity.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Reiterate the importance of a business plan for entrepreneurship and encourage CES members to anticipate potential challenges ALS learners may face when creating their plans to prepare effectively as facilitators. </a:t>
            </a:r>
          </a:p>
        </p:txBody>
      </p:sp>
    </p:spTree>
    <p:extLst>
      <p:ext uri="{BB962C8B-B14F-4D97-AF65-F5344CB8AC3E}">
        <p14:creationId xmlns:p14="http://schemas.microsoft.com/office/powerpoint/2010/main" val="1327483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35591-EA47-FB03-B88B-1DC8111989E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5691CC0-F793-4527-9D81-CC8DE75A3493}"/>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22489978-BDD5-DF38-4A49-24611CC4EE2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2DD7389-D60D-3C21-C6FB-1702082D3474}"/>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D9F1BFC-0262-E4A8-2745-3CFF50AD565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E0B29E99-6D36-CC01-3F54-BCE9B42ECACC}"/>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sym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41691275-D205-792D-FD79-FD0FB35EB256}"/>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32F54E6B-17BD-EB80-C261-F2E8549F9D7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4CFCA501-C9FE-D69F-4ACF-0739A437112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6" name="TextBox 5">
            <a:extLst>
              <a:ext uri="{FF2B5EF4-FFF2-40B4-BE49-F238E27FC236}">
                <a16:creationId xmlns:a16="http://schemas.microsoft.com/office/drawing/2014/main" id="{6E81A53E-2F5C-6992-C45A-8CB97C07E898}"/>
              </a:ext>
            </a:extLst>
          </p:cNvPr>
          <p:cNvSpPr txBox="1"/>
          <p:nvPr/>
        </p:nvSpPr>
        <p:spPr>
          <a:xfrm>
            <a:off x="457200" y="2406527"/>
            <a:ext cx="7106496" cy="4247317"/>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Application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20 minutes] </a:t>
            </a:r>
          </a:p>
          <a:p>
            <a:pPr algn="l"/>
            <a:endParaRPr lang="en-PH" sz="3000" b="0" i="0" u="none" strike="noStrike" baseline="0" dirty="0">
              <a:solidFill>
                <a:srgbClr val="000000"/>
              </a:solidFill>
              <a:latin typeface="Calibri" panose="020F0502020204030204" pitchFamily="34" charset="0"/>
            </a:endParaRPr>
          </a:p>
          <a:p>
            <a:pPr marL="342900" indent="-342900">
              <a:buFont typeface="+mj-lt"/>
              <a:buAutoNum type="arabicPeriod"/>
            </a:pPr>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In the previous sessions, you have tried filling out graphic organizers by group, pairs, or triads. Now, it is time for you to try it out on your own. You have ten minutes to fill out your individual graphic organizers. Have fun! </a:t>
            </a:r>
          </a:p>
        </p:txBody>
      </p:sp>
    </p:spTree>
    <p:extLst>
      <p:ext uri="{BB962C8B-B14F-4D97-AF65-F5344CB8AC3E}">
        <p14:creationId xmlns:p14="http://schemas.microsoft.com/office/powerpoint/2010/main" val="843396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23AE-3B65-4D66-DAF8-D8F3B160A99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4C4A378-66B7-F0BB-2AD4-4B6C4A045BE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2B5B193-03D3-B2E5-88EE-EC1066973365}"/>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B19BB41A-564D-799C-22F9-AD11A0E91D7C}"/>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2C7111B-FCD1-AE6A-ED48-A39B158AB7E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4F55B6F2-EE74-0214-109B-BC040F8D9CC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3D0B264E-97D9-94D9-03A2-9F7C83AEEC0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E7191FA9-75EA-6C3D-2274-C9D06709B0C0}"/>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2E3847E2-D4E7-37E1-1087-696E3D323AA9}"/>
              </a:ext>
            </a:extLst>
          </p:cNvPr>
          <p:cNvSpPr txBox="1"/>
          <p:nvPr/>
        </p:nvSpPr>
        <p:spPr>
          <a:xfrm>
            <a:off x="1219521" y="2744818"/>
            <a:ext cx="15848958" cy="3862596"/>
          </a:xfrm>
          <a:prstGeom prst="rect">
            <a:avLst/>
          </a:prstGeom>
          <a:noFill/>
        </p:spPr>
        <p:txBody>
          <a:bodyPr wrap="square">
            <a:spAutoFit/>
          </a:bodyPr>
          <a:lstStyle/>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After 10 minutes, have CES members exchange graphic organizers with their seatmates and review them, noting good practices and offering suggestions.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Once time is up, return the organizers to their owners. Invite up to two (2) volunteers to share their output and any feedback received, with a brief discussion if time allows.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Encourage members to take photos or notes of key takeaways for use in their own organizers. </a:t>
            </a:r>
          </a:p>
        </p:txBody>
      </p:sp>
    </p:spTree>
    <p:extLst>
      <p:ext uri="{BB962C8B-B14F-4D97-AF65-F5344CB8AC3E}">
        <p14:creationId xmlns:p14="http://schemas.microsoft.com/office/powerpoint/2010/main" val="3625182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C6597-1732-3C22-4FD8-9CD00DC15DA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2CB3D785-603B-73AF-C5F4-835D7E8A714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0DC6183-D199-2796-6B85-AB9074DE4A6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EA080EED-D3E3-09E0-129C-6CA4FE099F7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23EC4751-5E68-52D4-A2A9-F4544A86041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773021F0-1C3E-D6C7-683A-662E0AFBC25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2F9549C0-0508-2BDB-5D59-1176475D974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F93E5BE1-4658-0367-019F-9D569D942B05}"/>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9FD95427-5DB7-AFBC-AB98-D90511DC6D28}"/>
              </a:ext>
            </a:extLst>
          </p:cNvPr>
          <p:cNvSpPr txBox="1"/>
          <p:nvPr/>
        </p:nvSpPr>
        <p:spPr>
          <a:xfrm>
            <a:off x="1066800" y="2475513"/>
            <a:ext cx="154686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pPr marL="514350" indent="-514350">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Session 3 Reflection Sheet and share some insights as a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Plan how to guide learners in completing the Session 9 Reflection Sheet.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Explain that Session 9 requires learners to think like investors. Guide them on the role of investors and what they seek in a business investment. </a:t>
            </a:r>
          </a:p>
        </p:txBody>
      </p:sp>
    </p:spTree>
    <p:extLst>
      <p:ext uri="{BB962C8B-B14F-4D97-AF65-F5344CB8AC3E}">
        <p14:creationId xmlns:p14="http://schemas.microsoft.com/office/powerpoint/2010/main" val="3467206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FF50-6E0F-7257-48B6-279658187F7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0EEC636-CD22-AFC1-5ED6-2FED5D7E3FE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417BDF88-F502-7D56-8F9A-AA2085FBE632}"/>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680AD438-DF08-C4F3-F1C4-D3425D12E687}"/>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FBEF3C4B-270D-C5B0-80F2-B23C748B767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40BFA05-576A-02B1-EB4C-4AFA5CF08C6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a:t>
              </a:r>
            </a:p>
          </p:txBody>
        </p:sp>
      </p:grpSp>
      <p:sp>
        <p:nvSpPr>
          <p:cNvPr id="8" name="Freeform 5">
            <a:extLst>
              <a:ext uri="{FF2B5EF4-FFF2-40B4-BE49-F238E27FC236}">
                <a16:creationId xmlns:a16="http://schemas.microsoft.com/office/drawing/2014/main" id="{C8358B20-402C-63A7-4F09-A902B6E404B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5481831-3341-6C39-4E5D-80AAAFA5AA10}"/>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36E79A42-FFB1-01C8-7290-BD4AED9ED48D}"/>
              </a:ext>
            </a:extLst>
          </p:cNvPr>
          <p:cNvSpPr txBox="1"/>
          <p:nvPr/>
        </p:nvSpPr>
        <p:spPr>
          <a:xfrm>
            <a:off x="1296042" y="2436597"/>
            <a:ext cx="14406562" cy="4939814"/>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Identify the topic, prerequisites, and schedule for the last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them to bring copies of their business plans for the last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p>
        </p:txBody>
      </p:sp>
    </p:spTree>
    <p:extLst>
      <p:ext uri="{BB962C8B-B14F-4D97-AF65-F5344CB8AC3E}">
        <p14:creationId xmlns:p14="http://schemas.microsoft.com/office/powerpoint/2010/main" val="674689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5AE84374-7D3F-E0BE-285F-75C4F7BBFA6D}"/>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E48AE766-0D24-87F2-8021-F42EC8DF507A}"/>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B14670CB-425D-2B31-2ECC-BA994A41A6F4}"/>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82F23D59-80F8-EF1F-8536-D42CC0E73535}"/>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15456E61-D789-9843-624D-63FC184AC850}"/>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10" name="Freeform 10">
            <a:extLst>
              <a:ext uri="{FF2B5EF4-FFF2-40B4-BE49-F238E27FC236}">
                <a16:creationId xmlns:a16="http://schemas.microsoft.com/office/drawing/2014/main" id="{1D1D4863-3A44-8764-0017-904C307C1EC5}"/>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8">
            <a:extLst>
              <a:ext uri="{FF2B5EF4-FFF2-40B4-BE49-F238E27FC236}">
                <a16:creationId xmlns:a16="http://schemas.microsoft.com/office/drawing/2014/main" id="{B99A38CC-058C-E484-BBA5-8B593C87644E}"/>
              </a:ext>
            </a:extLst>
          </p:cNvPr>
          <p:cNvSpPr txBox="1"/>
          <p:nvPr/>
        </p:nvSpPr>
        <p:spPr>
          <a:xfrm>
            <a:off x="609600" y="4000500"/>
            <a:ext cx="7924800" cy="1908215"/>
          </a:xfrm>
          <a:prstGeom prst="rect">
            <a:avLst/>
          </a:prstGeom>
        </p:spPr>
        <p:txBody>
          <a:bodyPr wrap="square"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4.B</a:t>
            </a:r>
          </a:p>
          <a:p>
            <a:r>
              <a:rPr lang="en-PH" sz="2800" b="1" i="0" u="none" strike="noStrike" baseline="0" dirty="0">
                <a:solidFill>
                  <a:srgbClr val="FFFF00"/>
                </a:solidFill>
                <a:latin typeface="Calibri" panose="020F0502020204030204" pitchFamily="34" charset="0"/>
              </a:rPr>
              <a:t>PRESENTING MY BUSINESS PLAN</a:t>
            </a:r>
          </a:p>
        </p:txBody>
      </p:sp>
      <p:sp>
        <p:nvSpPr>
          <p:cNvPr id="9" name="TextBox 8">
            <a:extLst>
              <a:ext uri="{FF2B5EF4-FFF2-40B4-BE49-F238E27FC236}">
                <a16:creationId xmlns:a16="http://schemas.microsoft.com/office/drawing/2014/main" id="{591B5114-FD1E-65A3-CBF9-F3B1C27D043F}"/>
              </a:ext>
            </a:extLst>
          </p:cNvPr>
          <p:cNvSpPr txBox="1"/>
          <p:nvPr/>
        </p:nvSpPr>
        <p:spPr>
          <a:xfrm>
            <a:off x="2374842" y="6564970"/>
            <a:ext cx="6400799" cy="2154436"/>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Session 10 in </a:t>
            </a:r>
            <a:r>
              <a:rPr lang="en-US" sz="2800" b="1" i="0" u="none" strike="noStrike" baseline="0" dirty="0">
                <a:solidFill>
                  <a:schemeClr val="accent1">
                    <a:lumMod val="20000"/>
                    <a:lumOff val="80000"/>
                  </a:schemeClr>
                </a:solidFill>
                <a:latin typeface="Calibri" panose="020F0502020204030204" pitchFamily="34" charset="0"/>
              </a:rPr>
              <a:t>Module 4 of the Be Your Own Boss Facilitator’s Guide</a:t>
            </a:r>
            <a:r>
              <a:rPr lang="en-US" sz="2800" b="0" i="0" u="none" strike="noStrike" baseline="0" dirty="0">
                <a:solidFill>
                  <a:schemeClr val="accent1">
                    <a:lumMod val="20000"/>
                    <a:lumOff val="80000"/>
                  </a:schemeClr>
                </a:solidFill>
                <a:latin typeface="Calibri" panose="020F0502020204030204" pitchFamily="34" charset="0"/>
              </a:rPr>
              <a:t>. It provides tips on creating a business pitch and sharing business ideas with key stakeholders. </a:t>
            </a:r>
            <a:endParaRPr lang="en-US" sz="166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12" name="TextBox 7">
            <a:extLst>
              <a:ext uri="{FF2B5EF4-FFF2-40B4-BE49-F238E27FC236}">
                <a16:creationId xmlns:a16="http://schemas.microsoft.com/office/drawing/2014/main" id="{34C8B059-7574-1C55-26D9-F8DBD417ACF6}"/>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3789017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5124A-535D-E307-402F-230CE518882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B97E9CD9-48C1-946F-1587-6A992B296F6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059A17D-37B7-751F-1B90-E046C274CFA2}"/>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0C218EEA-716F-BC2E-9AE6-C54BECDED0F7}"/>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6898A37D-AB12-A7B5-1813-9BE2C2F768D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E955ED82-D946-1F71-E212-B2397ABFE4F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DC13BBCD-A315-D823-C656-E246B747A22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F417A7C7-7925-F391-223B-BC5D880ABBD6}"/>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13" name="Picture 12">
            <a:extLst>
              <a:ext uri="{FF2B5EF4-FFF2-40B4-BE49-F238E27FC236}">
                <a16:creationId xmlns:a16="http://schemas.microsoft.com/office/drawing/2014/main" id="{C41FB796-DCCD-01D2-333E-E61430DC4729}"/>
              </a:ext>
            </a:extLst>
          </p:cNvPr>
          <p:cNvPicPr>
            <a:picLocks noChangeAspect="1"/>
          </p:cNvPicPr>
          <p:nvPr/>
        </p:nvPicPr>
        <p:blipFill>
          <a:blip r:embed="rId7"/>
          <a:stretch>
            <a:fillRect/>
          </a:stretch>
        </p:blipFill>
        <p:spPr>
          <a:xfrm>
            <a:off x="888869" y="2489163"/>
            <a:ext cx="16299122" cy="5308674"/>
          </a:xfrm>
          <a:prstGeom prst="rect">
            <a:avLst/>
          </a:prstGeom>
        </p:spPr>
      </p:pic>
    </p:spTree>
    <p:extLst>
      <p:ext uri="{BB962C8B-B14F-4D97-AF65-F5344CB8AC3E}">
        <p14:creationId xmlns:p14="http://schemas.microsoft.com/office/powerpoint/2010/main" val="175735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ED2F5-650D-1E4E-9B78-F23D2F2AAF9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239454D-B1E7-4DE1-362E-5E1D6734A2E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D85DC90-8BA0-08EE-08A9-FA0D8BE48EBA}"/>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DECE7FF3-DB16-2BA8-067E-C370D3C68F5D}"/>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BF25C4C4-8570-F597-6109-510918978FF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FC462CAA-CCDA-8A59-484C-1D2658C695A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F7B75CDD-20FB-B145-5AE7-046A2F2F0E5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87F4C932-F7AE-2D38-1AD7-DC9F79FC7984}"/>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DD46918C-342E-7D29-D33E-475161E71B19}"/>
              </a:ext>
            </a:extLst>
          </p:cNvPr>
          <p:cNvSpPr txBox="1"/>
          <p:nvPr/>
        </p:nvSpPr>
        <p:spPr>
          <a:xfrm>
            <a:off x="1066800" y="2523048"/>
            <a:ext cx="16154400" cy="4401205"/>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Session Prerequisites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It is ideal that the CES members have already read or browsed relevant sections of the Facilitator’s Guide before this CES, particularly: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7.7: Tips for Presenting a Business Plan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Handout 7.8: Suggestions to Overcome Potential Barriers </a:t>
            </a:r>
          </a:p>
          <a:p>
            <a:endParaRPr lang="en-PH" sz="3500" b="0" i="0" u="none" strike="noStrike" baseline="0" dirty="0">
              <a:solidFill>
                <a:srgbClr val="000000"/>
              </a:solidFill>
              <a:latin typeface="Calibri" panose="020F0502020204030204" pitchFamily="34" charset="0"/>
            </a:endParaRPr>
          </a:p>
          <a:p>
            <a:r>
              <a:rPr lang="en-PH" sz="3500" b="1" i="0" u="none" strike="noStrike" baseline="0" dirty="0">
                <a:solidFill>
                  <a:srgbClr val="000000"/>
                </a:solidFill>
                <a:latin typeface="Calibri" panose="020F0502020204030204" pitchFamily="34" charset="0"/>
              </a:rPr>
              <a:t>Duration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The entire session requires approximately two (2) hours. </a:t>
            </a:r>
            <a:endParaRPr lang="en-PH" sz="3500" dirty="0"/>
          </a:p>
        </p:txBody>
      </p:sp>
    </p:spTree>
    <p:extLst>
      <p:ext uri="{BB962C8B-B14F-4D97-AF65-F5344CB8AC3E}">
        <p14:creationId xmlns:p14="http://schemas.microsoft.com/office/powerpoint/2010/main" val="1679621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4FA8-DB60-D2B0-7D31-803F71E10D1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95FE813-D3F4-427E-A8E4-F4E401119B9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60797DA-F73C-673E-4B42-B3886352FD1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2B457467-3E81-515A-8EF0-2FABFF6B4F74}"/>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EE8F019C-FB97-98C0-9279-56E3829A9BA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76D9BC8A-F28B-D53F-AE31-7EA0B0726B5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C9E4C6DF-9E42-2D3F-8739-F15D49DD7BC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1F53905D-0368-CD37-2719-8A4F41DB3349}"/>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50D936B-CCCF-3F05-CE5C-34718B364FB3}"/>
              </a:ext>
            </a:extLst>
          </p:cNvPr>
          <p:cNvSpPr txBox="1"/>
          <p:nvPr/>
        </p:nvSpPr>
        <p:spPr>
          <a:xfrm>
            <a:off x="1066800" y="2006025"/>
            <a:ext cx="16611600" cy="7017306"/>
          </a:xfrm>
          <a:prstGeom prst="rect">
            <a:avLst/>
          </a:prstGeom>
          <a:noFill/>
        </p:spPr>
        <p:txBody>
          <a:bodyPr wrap="square">
            <a:spAutoFit/>
          </a:bodyPr>
          <a:lstStyle/>
          <a:p>
            <a:r>
              <a:rPr lang="en-PH" sz="3000" b="1" i="1" dirty="0">
                <a:solidFill>
                  <a:srgbClr val="000000"/>
                </a:solidFill>
                <a:latin typeface="Calibri" panose="020F0502020204030204" pitchFamily="34" charset="0"/>
              </a:rPr>
              <a:t>Preliminaries </a:t>
            </a:r>
            <a:endParaRPr lang="en-PH" sz="3000" dirty="0">
              <a:solidFill>
                <a:srgbClr val="000000"/>
              </a:solidFill>
              <a:latin typeface="Calibri" panose="020F0502020204030204" pitchFamily="34" charset="0"/>
            </a:endParaRPr>
          </a:p>
          <a:p>
            <a:r>
              <a:rPr lang="en-PH" sz="3000" dirty="0">
                <a:solidFill>
                  <a:srgbClr val="000000"/>
                </a:solidFill>
                <a:latin typeface="Calibri" panose="020F0502020204030204" pitchFamily="34" charset="0"/>
              </a:rPr>
              <a:t>[Total: 5 minutes] </a:t>
            </a:r>
            <a:endParaRPr lang="en-PH" sz="3000" dirty="0"/>
          </a:p>
          <a:p>
            <a:pPr algn="l"/>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Go through the session objectives. </a:t>
            </a:r>
          </a:p>
          <a:p>
            <a:pPr marL="514350" indent="-514350">
              <a:buFont typeface="+mj-lt"/>
              <a:buAutoNum type="arabicPeriod"/>
            </a:pPr>
            <a:endParaRPr lang="en-US" sz="3000" dirty="0">
              <a:solidFill>
                <a:srgbClr val="000000"/>
              </a:solidFill>
              <a:latin typeface="Calibri" panose="020F0502020204030204" pitchFamily="34" charset="0"/>
            </a:endParaRPr>
          </a:p>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CES members to recall a recent experience where effective "sales talk" (colloquial term: </a:t>
            </a:r>
            <a:r>
              <a:rPr lang="en-US" sz="3000" b="0" i="1" u="none" strike="noStrike" baseline="0" dirty="0" err="1">
                <a:solidFill>
                  <a:srgbClr val="000000"/>
                </a:solidFill>
                <a:latin typeface="Calibri" panose="020F0502020204030204" pitchFamily="34" charset="0"/>
              </a:rPr>
              <a:t>budol</a:t>
            </a:r>
            <a:r>
              <a:rPr lang="en-US" sz="3000" b="0" i="0" u="none" strike="noStrike" baseline="0" dirty="0">
                <a:solidFill>
                  <a:srgbClr val="000000"/>
                </a:solidFill>
                <a:latin typeface="Calibri" panose="020F0502020204030204" pitchFamily="34" charset="0"/>
              </a:rPr>
              <a:t>) convinced them to purchase a product or service.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Invite 2-3 members to share what made the "sales talk" persuasive.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Explain that in the next session, they will create their own "sales talk" using the business plan from the previous session. </a:t>
            </a:r>
          </a:p>
        </p:txBody>
      </p:sp>
    </p:spTree>
    <p:extLst>
      <p:ext uri="{BB962C8B-B14F-4D97-AF65-F5344CB8AC3E}">
        <p14:creationId xmlns:p14="http://schemas.microsoft.com/office/powerpoint/2010/main" val="101248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8DF5B67B-CD3F-059C-FC40-45DAEBFED828}"/>
            </a:ext>
          </a:extLst>
        </p:cNvPr>
        <p:cNvGrpSpPr/>
        <p:nvPr/>
      </p:nvGrpSpPr>
      <p:grpSpPr>
        <a:xfrm>
          <a:off x="0" y="0"/>
          <a:ext cx="0" cy="0"/>
          <a:chOff x="0" y="0"/>
          <a:chExt cx="0" cy="0"/>
        </a:xfrm>
      </p:grpSpPr>
      <p:sp>
        <p:nvSpPr>
          <p:cNvPr id="11" name="Freeform 3">
            <a:extLst>
              <a:ext uri="{FF2B5EF4-FFF2-40B4-BE49-F238E27FC236}">
                <a16:creationId xmlns:a16="http://schemas.microsoft.com/office/drawing/2014/main" id="{AFF714F4-3124-C1BE-8BC5-226DE876E902}"/>
              </a:ext>
            </a:extLst>
          </p:cNvPr>
          <p:cNvSpPr/>
          <p:nvPr/>
        </p:nvSpPr>
        <p:spPr>
          <a:xfrm>
            <a:off x="7753144" y="1423833"/>
            <a:ext cx="11830256" cy="8872692"/>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sp>
        <p:nvSpPr>
          <p:cNvPr id="4" name="Freeform 4">
            <a:extLst>
              <a:ext uri="{FF2B5EF4-FFF2-40B4-BE49-F238E27FC236}">
                <a16:creationId xmlns:a16="http://schemas.microsoft.com/office/drawing/2014/main" id="{BA2C836A-F7A7-3385-7BFE-7741DE20A199}"/>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BDC46EE9-D6F5-A8C8-1383-658A0C6CCEF8}"/>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C6E56633-298E-F686-0D99-6C80253803B1}"/>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8" name="TextBox 8">
            <a:extLst>
              <a:ext uri="{FF2B5EF4-FFF2-40B4-BE49-F238E27FC236}">
                <a16:creationId xmlns:a16="http://schemas.microsoft.com/office/drawing/2014/main" id="{8CBCA5F4-6660-1C1C-DB15-49BCF7DBB375}"/>
              </a:ext>
            </a:extLst>
          </p:cNvPr>
          <p:cNvSpPr txBox="1"/>
          <p:nvPr/>
        </p:nvSpPr>
        <p:spPr>
          <a:xfrm>
            <a:off x="1024805" y="4764635"/>
            <a:ext cx="6494456" cy="1449115"/>
          </a:xfrm>
          <a:prstGeom prst="rect">
            <a:avLst/>
          </a:prstGeom>
        </p:spPr>
        <p:txBody>
          <a:bodyPr wrap="square" lIns="0" tIns="0" rIns="0" bIns="0" rtlCol="0" anchor="t">
            <a:spAutoFit/>
          </a:bodyPr>
          <a:lstStyle/>
          <a:p>
            <a:pPr>
              <a:lnSpc>
                <a:spcPts val="11340"/>
              </a:lnSpc>
            </a:pPr>
            <a:r>
              <a:rPr lang="en-US" sz="10000" b="1" dirty="0">
                <a:solidFill>
                  <a:srgbClr val="FFFF00"/>
                </a:solidFill>
                <a:latin typeface="Century Gothic" panose="020B0502020202020204" pitchFamily="34" charset="0"/>
                <a:ea typeface="Garet ExtraBold"/>
                <a:cs typeface="Garet ExtraBold"/>
                <a:sym typeface="Garet ExtraBold"/>
              </a:rPr>
              <a:t>OVERVIEW</a:t>
            </a:r>
          </a:p>
        </p:txBody>
      </p:sp>
      <p:sp>
        <p:nvSpPr>
          <p:cNvPr id="10" name="Freeform 10">
            <a:extLst>
              <a:ext uri="{FF2B5EF4-FFF2-40B4-BE49-F238E27FC236}">
                <a16:creationId xmlns:a16="http://schemas.microsoft.com/office/drawing/2014/main" id="{06CAF0DA-A75A-B66A-C0CB-50AB30F8E848}"/>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TextBox 7">
            <a:extLst>
              <a:ext uri="{FF2B5EF4-FFF2-40B4-BE49-F238E27FC236}">
                <a16:creationId xmlns:a16="http://schemas.microsoft.com/office/drawing/2014/main" id="{8B566010-984E-6BCF-E043-E9072D925FF0}"/>
              </a:ext>
            </a:extLst>
          </p:cNvPr>
          <p:cNvSpPr txBox="1"/>
          <p:nvPr/>
        </p:nvSpPr>
        <p:spPr>
          <a:xfrm>
            <a:off x="437292" y="2244545"/>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BE YOUR OWN BOSS</a:t>
            </a:r>
          </a:p>
        </p:txBody>
      </p:sp>
    </p:spTree>
    <p:extLst>
      <p:ext uri="{BB962C8B-B14F-4D97-AF65-F5344CB8AC3E}">
        <p14:creationId xmlns:p14="http://schemas.microsoft.com/office/powerpoint/2010/main" val="1134783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434C2-C9B8-40DA-BE82-B85890C4414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2D908B28-1AA6-4D87-672F-B7BC50821B7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E4E5D27-402F-9578-7942-99C0339490A7}"/>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6A4807B-1AE2-6FDE-F72C-F7A3A9A6DE42}"/>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12AA0D80-6B26-3B60-9391-0BC923D010E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BA0586E0-6F8C-ADFB-2262-04B02027C64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6E0239B1-4FD2-3612-5543-E16254BA3EA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8F38F1F-3904-9307-4ADA-CA5501859ADD}"/>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0" name="TextBox 9">
            <a:extLst>
              <a:ext uri="{FF2B5EF4-FFF2-40B4-BE49-F238E27FC236}">
                <a16:creationId xmlns:a16="http://schemas.microsoft.com/office/drawing/2014/main" id="{BADFD2FC-25D9-7FEC-9E8B-5E56A30FE217}"/>
              </a:ext>
            </a:extLst>
          </p:cNvPr>
          <p:cNvSpPr txBox="1"/>
          <p:nvPr/>
        </p:nvSpPr>
        <p:spPr>
          <a:xfrm>
            <a:off x="762000" y="2475513"/>
            <a:ext cx="169164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Main Activity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45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Inform CES members that they will draft individual business presentations as elevator pitches—short, impactful messages designed to be shared within the duration of an elevator ride.</a:t>
            </a:r>
          </a:p>
          <a:p>
            <a:pPr marL="514350" indent="-514350">
              <a:buFont typeface="+mj-lt"/>
              <a:buAutoNum type="arabicPeriod"/>
            </a:pPr>
            <a:endParaRPr lang="en-US" sz="3500" b="0" i="0" u="none" strike="noStrike" baseline="0" dirty="0">
              <a:solidFill>
                <a:srgbClr val="000000"/>
              </a:solidFill>
              <a:latin typeface="Calibri" panose="020F0502020204030204" pitchFamily="34" charset="0"/>
            </a:endParaRPr>
          </a:p>
          <a:p>
            <a:pPr lvl="1"/>
            <a:r>
              <a:rPr lang="en-US" sz="3500" b="0" i="0" u="none" strike="noStrike" baseline="0" dirty="0">
                <a:solidFill>
                  <a:srgbClr val="000000"/>
                </a:solidFill>
                <a:latin typeface="Calibri" panose="020F0502020204030204" pitchFamily="34" charset="0"/>
              </a:rPr>
              <a:t>(</a:t>
            </a:r>
            <a:r>
              <a:rPr lang="en-US" sz="3500" b="1" i="0" u="none" strike="noStrike" baseline="0" dirty="0">
                <a:solidFill>
                  <a:srgbClr val="000000"/>
                </a:solidFill>
                <a:latin typeface="Calibri" panose="020F0502020204030204" pitchFamily="34" charset="0"/>
              </a:rPr>
              <a:t>Note to CES facilitator</a:t>
            </a:r>
            <a:r>
              <a:rPr lang="en-US" sz="3500" b="0" i="1" u="none" strike="noStrike" baseline="0" dirty="0">
                <a:solidFill>
                  <a:srgbClr val="000000"/>
                </a:solidFill>
                <a:latin typeface="Calibri" panose="020F0502020204030204" pitchFamily="34" charset="0"/>
              </a:rPr>
              <a:t>: </a:t>
            </a:r>
            <a:r>
              <a:rPr lang="en-US" sz="3500" b="0" i="0" u="none" strike="noStrike" baseline="0" dirty="0">
                <a:solidFill>
                  <a:srgbClr val="000000"/>
                </a:solidFill>
                <a:latin typeface="Calibri" panose="020F0502020204030204" pitchFamily="34" charset="0"/>
              </a:rPr>
              <a:t>This may also be called a “tricycle pitch” if that is more relatable). </a:t>
            </a:r>
          </a:p>
        </p:txBody>
      </p:sp>
    </p:spTree>
    <p:extLst>
      <p:ext uri="{BB962C8B-B14F-4D97-AF65-F5344CB8AC3E}">
        <p14:creationId xmlns:p14="http://schemas.microsoft.com/office/powerpoint/2010/main" val="42166635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C7264-46CD-B60C-E6F8-F57B7CFA992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22E20604-00CB-A8D2-B2BE-9FAF9D02CB6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374A758-F057-BA11-7460-D9936438B9B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5CB23D33-4D3E-AFC3-F62A-CEAC4B8359B1}"/>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9F179030-24C1-117D-AB3D-E772E179066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8776C7DA-558C-00CA-1C64-B4617056236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93CA4A5C-5AE2-0FBB-4783-C8F86CB2671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B82062CD-83E3-0B08-8142-F38D082839D1}"/>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13" name="Picture 12">
            <a:extLst>
              <a:ext uri="{FF2B5EF4-FFF2-40B4-BE49-F238E27FC236}">
                <a16:creationId xmlns:a16="http://schemas.microsoft.com/office/drawing/2014/main" id="{FD3B945D-8B7A-D805-5823-CA0CB080AE99}"/>
              </a:ext>
            </a:extLst>
          </p:cNvPr>
          <p:cNvPicPr>
            <a:picLocks noChangeAspect="1"/>
          </p:cNvPicPr>
          <p:nvPr/>
        </p:nvPicPr>
        <p:blipFill>
          <a:blip r:embed="rId7"/>
          <a:stretch>
            <a:fillRect/>
          </a:stretch>
        </p:blipFill>
        <p:spPr>
          <a:xfrm>
            <a:off x="4765292" y="1568487"/>
            <a:ext cx="12996945" cy="7881739"/>
          </a:xfrm>
          <a:prstGeom prst="rect">
            <a:avLst/>
          </a:prstGeom>
        </p:spPr>
      </p:pic>
      <p:sp>
        <p:nvSpPr>
          <p:cNvPr id="9" name="TextBox 8">
            <a:extLst>
              <a:ext uri="{FF2B5EF4-FFF2-40B4-BE49-F238E27FC236}">
                <a16:creationId xmlns:a16="http://schemas.microsoft.com/office/drawing/2014/main" id="{BE8E3437-B058-3151-FE9A-61A2C4A44B31}"/>
              </a:ext>
            </a:extLst>
          </p:cNvPr>
          <p:cNvSpPr txBox="1"/>
          <p:nvPr/>
        </p:nvSpPr>
        <p:spPr>
          <a:xfrm>
            <a:off x="404514" y="2419496"/>
            <a:ext cx="4067772" cy="1708160"/>
          </a:xfrm>
          <a:prstGeom prst="rect">
            <a:avLst/>
          </a:prstGeom>
          <a:noFill/>
        </p:spPr>
        <p:txBody>
          <a:bodyPr wrap="square">
            <a:spAutoFit/>
          </a:bodyPr>
          <a:lstStyle/>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Outline the basic steps in creating an elevator pitch. </a:t>
            </a:r>
          </a:p>
        </p:txBody>
      </p:sp>
    </p:spTree>
    <p:extLst>
      <p:ext uri="{BB962C8B-B14F-4D97-AF65-F5344CB8AC3E}">
        <p14:creationId xmlns:p14="http://schemas.microsoft.com/office/powerpoint/2010/main" val="1998707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6083-A4DC-E54C-5C4B-B299E5C2D5F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8550E00-3392-FB0A-1047-4F715E98F9F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3979100-1CD5-93EE-B332-62EA5F50DF86}"/>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A08BCEFA-46A6-A44D-1436-966F467B91B1}"/>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A79ED4DE-FD83-4827-3606-A71DADC424D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ACC051E6-8B0F-9326-2A4F-AF3455CDE26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856D8757-0764-803C-5850-3B2A3DBE21F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830ED657-E0B5-BF39-69D3-67A12E766B68}"/>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pic>
        <p:nvPicPr>
          <p:cNvPr id="9" name="Picture 8">
            <a:extLst>
              <a:ext uri="{FF2B5EF4-FFF2-40B4-BE49-F238E27FC236}">
                <a16:creationId xmlns:a16="http://schemas.microsoft.com/office/drawing/2014/main" id="{880EBAD8-E154-AAC3-BFFC-4D38CBDFABAD}"/>
              </a:ext>
            </a:extLst>
          </p:cNvPr>
          <p:cNvPicPr>
            <a:picLocks noChangeAspect="1"/>
          </p:cNvPicPr>
          <p:nvPr/>
        </p:nvPicPr>
        <p:blipFill>
          <a:blip r:embed="rId7"/>
          <a:stretch>
            <a:fillRect/>
          </a:stretch>
        </p:blipFill>
        <p:spPr>
          <a:xfrm>
            <a:off x="4342262" y="1682692"/>
            <a:ext cx="13683395" cy="7499408"/>
          </a:xfrm>
          <a:prstGeom prst="rect">
            <a:avLst/>
          </a:prstGeom>
        </p:spPr>
      </p:pic>
      <p:sp>
        <p:nvSpPr>
          <p:cNvPr id="11" name="TextBox 10">
            <a:extLst>
              <a:ext uri="{FF2B5EF4-FFF2-40B4-BE49-F238E27FC236}">
                <a16:creationId xmlns:a16="http://schemas.microsoft.com/office/drawing/2014/main" id="{B1BAFA84-478D-F0F0-1BDF-5198A28F3D3C}"/>
              </a:ext>
            </a:extLst>
          </p:cNvPr>
          <p:cNvSpPr txBox="1"/>
          <p:nvPr/>
        </p:nvSpPr>
        <p:spPr>
          <a:xfrm>
            <a:off x="152400" y="2407812"/>
            <a:ext cx="4067772" cy="2062103"/>
          </a:xfrm>
          <a:prstGeom prst="rect">
            <a:avLst/>
          </a:prstGeom>
          <a:noFill/>
        </p:spPr>
        <p:txBody>
          <a:bodyPr wrap="square">
            <a:spAutoFit/>
          </a:bodyPr>
          <a:lstStyle/>
          <a:p>
            <a:pPr marL="514350" indent="-514350" algn="l">
              <a:buFont typeface="+mj-lt"/>
              <a:buAutoNum type="arabicPeriod" startAt="3"/>
            </a:pPr>
            <a:r>
              <a:rPr lang="en-US" sz="3200" b="0" i="0" u="none" strike="noStrike" baseline="0" dirty="0">
                <a:solidFill>
                  <a:srgbClr val="000000"/>
                </a:solidFill>
              </a:rPr>
              <a:t>Present the sample elevator pitch about the fictional brand “</a:t>
            </a:r>
            <a:r>
              <a:rPr lang="en-US" sz="3200" b="0" i="0" u="none" strike="noStrike" baseline="0" dirty="0" err="1">
                <a:solidFill>
                  <a:srgbClr val="000000"/>
                </a:solidFill>
              </a:rPr>
              <a:t>Nutridonut</a:t>
            </a:r>
            <a:r>
              <a:rPr lang="en-US" sz="3200" b="0" i="0" u="none" strike="noStrike" baseline="0" dirty="0">
                <a:solidFill>
                  <a:srgbClr val="000000"/>
                </a:solidFill>
              </a:rPr>
              <a:t>.” </a:t>
            </a:r>
          </a:p>
        </p:txBody>
      </p:sp>
    </p:spTree>
    <p:extLst>
      <p:ext uri="{BB962C8B-B14F-4D97-AF65-F5344CB8AC3E}">
        <p14:creationId xmlns:p14="http://schemas.microsoft.com/office/powerpoint/2010/main" val="3216105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6A3E-EAE7-46C0-C447-70C1E4624C7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18E0FA6-F5FB-9457-EBC0-FCB5614684A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94DA12A-9A0C-406F-41CB-5BD89DFC50BB}"/>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3EB99FF6-57F2-968C-3161-05E9DD72DE3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2261A663-1123-99CF-EE72-865ACF0ED53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9F110B19-DB74-1000-0C89-4615ECADF71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B3B7579D-1F5B-3A90-D101-9F0A4B6F1C4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8FAA1A3-E2C3-4B03-4EC6-742460D250EF}"/>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D943E412-3003-E829-03E5-0C3699ADBECD}"/>
              </a:ext>
            </a:extLst>
          </p:cNvPr>
          <p:cNvSpPr txBox="1"/>
          <p:nvPr/>
        </p:nvSpPr>
        <p:spPr>
          <a:xfrm>
            <a:off x="626472" y="1945618"/>
            <a:ext cx="17035056" cy="1477328"/>
          </a:xfrm>
          <a:prstGeom prst="rect">
            <a:avLst/>
          </a:prstGeom>
          <a:noFill/>
        </p:spPr>
        <p:txBody>
          <a:bodyPr wrap="square">
            <a:spAutoFit/>
          </a:bodyPr>
          <a:lstStyle/>
          <a:p>
            <a:pPr marL="514350" indent="-514350">
              <a:buFont typeface="+mj-lt"/>
              <a:buAutoNum type="arabicPeriod" startAt="4"/>
            </a:pPr>
            <a:r>
              <a:rPr lang="en-US" sz="3000" b="0" i="0" u="none" strike="noStrike" baseline="0" dirty="0">
                <a:solidFill>
                  <a:srgbClr val="000000"/>
                </a:solidFill>
                <a:latin typeface="Calibri" panose="020F0502020204030204" pitchFamily="34" charset="0"/>
              </a:rPr>
              <a:t>Allot five (5) minutes for clarifications before letting the members write their own elevator pitches. </a:t>
            </a:r>
          </a:p>
          <a:p>
            <a:pPr marL="514350" indent="-514350">
              <a:buFont typeface="+mj-lt"/>
              <a:buAutoNum type="arabicPeriod" startAt="4"/>
            </a:pPr>
            <a:r>
              <a:rPr lang="en-US" sz="3000" b="0" i="0" u="none" strike="noStrike" baseline="0" dirty="0">
                <a:solidFill>
                  <a:srgbClr val="000000"/>
                </a:solidFill>
                <a:latin typeface="Calibri" panose="020F0502020204030204" pitchFamily="34" charset="0"/>
              </a:rPr>
              <a:t>Ask the CES members to bring out the individual business plans they made in the previous CES. </a:t>
            </a:r>
          </a:p>
          <a:p>
            <a:pPr marL="514350" indent="-514350">
              <a:buFont typeface="+mj-lt"/>
              <a:buAutoNum type="arabicPeriod" startAt="4"/>
            </a:pPr>
            <a:r>
              <a:rPr lang="en-US" sz="3000" b="0" i="0" u="none" strike="noStrike" baseline="0" dirty="0">
                <a:solidFill>
                  <a:srgbClr val="000000"/>
                </a:solidFill>
                <a:latin typeface="Calibri" panose="020F0502020204030204" pitchFamily="34" charset="0"/>
              </a:rPr>
              <a:t>Give them 10 minutes to prepare a 1-minute elevator pitch for their business using the template below. </a:t>
            </a:r>
          </a:p>
        </p:txBody>
      </p:sp>
      <p:pic>
        <p:nvPicPr>
          <p:cNvPr id="11" name="Picture 10">
            <a:extLst>
              <a:ext uri="{FF2B5EF4-FFF2-40B4-BE49-F238E27FC236}">
                <a16:creationId xmlns:a16="http://schemas.microsoft.com/office/drawing/2014/main" id="{2383D2B7-2025-73D9-0491-4411A39B2605}"/>
              </a:ext>
            </a:extLst>
          </p:cNvPr>
          <p:cNvPicPr>
            <a:picLocks noChangeAspect="1"/>
          </p:cNvPicPr>
          <p:nvPr/>
        </p:nvPicPr>
        <p:blipFill>
          <a:blip r:embed="rId7"/>
          <a:stretch>
            <a:fillRect/>
          </a:stretch>
        </p:blipFill>
        <p:spPr>
          <a:xfrm>
            <a:off x="2895600" y="3642046"/>
            <a:ext cx="12039600" cy="5846280"/>
          </a:xfrm>
          <a:prstGeom prst="rect">
            <a:avLst/>
          </a:prstGeom>
        </p:spPr>
      </p:pic>
    </p:spTree>
    <p:extLst>
      <p:ext uri="{BB962C8B-B14F-4D97-AF65-F5344CB8AC3E}">
        <p14:creationId xmlns:p14="http://schemas.microsoft.com/office/powerpoint/2010/main" val="1734961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107E-1852-97B0-1DE2-5FDC9A04CE8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58D5091-AC9D-33FC-0B24-81DB7D553E8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498E4C2-8ACC-32AD-D590-4BA055442A1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03F7974B-2FB3-C338-7F2F-B2947889C669}"/>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81ED720-0C18-3E7A-33CB-448BEBC7A51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A2B9B0A-8D48-F93C-1B33-47F7FAF0341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85F48B1F-F3AD-9371-7F10-DFEED3D0108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C1EF31D-2C16-2594-A6B3-7C4821F17AE6}"/>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66F3DB5C-8974-9535-E76D-E99D69AB1A39}"/>
              </a:ext>
            </a:extLst>
          </p:cNvPr>
          <p:cNvSpPr txBox="1"/>
          <p:nvPr/>
        </p:nvSpPr>
        <p:spPr>
          <a:xfrm>
            <a:off x="533400" y="2451681"/>
            <a:ext cx="17221200" cy="4401205"/>
          </a:xfrm>
          <a:prstGeom prst="rect">
            <a:avLst/>
          </a:prstGeom>
          <a:noFill/>
        </p:spPr>
        <p:txBody>
          <a:bodyPr wrap="square">
            <a:spAutoFit/>
          </a:bodyPr>
          <a:lstStyle/>
          <a:p>
            <a:pPr marL="514350" indent="-514350">
              <a:buFont typeface="+mj-lt"/>
              <a:buAutoNum type="arabicPeriod" startAt="7"/>
            </a:pPr>
            <a:r>
              <a:rPr lang="en-US" sz="3500" b="0" i="0" u="none" strike="noStrike" baseline="0" dirty="0">
                <a:solidFill>
                  <a:srgbClr val="000000"/>
                </a:solidFill>
                <a:latin typeface="Calibri" panose="020F0502020204030204" pitchFamily="34" charset="0"/>
              </a:rPr>
              <a:t>Afterwards, ask the CES members to choose a partner to practice elevator pitches with. The partner may give feedback immediately after the pitch, and then they switch roles. </a:t>
            </a:r>
          </a:p>
          <a:p>
            <a:pPr marL="514350" indent="-514350">
              <a:buFont typeface="+mj-lt"/>
              <a:buAutoNum type="arabicPeriod" startAt="7"/>
            </a:pPr>
            <a:r>
              <a:rPr lang="en-US" sz="3500" b="0" i="0" u="none" strike="noStrike" baseline="0" dirty="0">
                <a:solidFill>
                  <a:srgbClr val="000000"/>
                </a:solidFill>
                <a:latin typeface="Calibri" panose="020F0502020204030204" pitchFamily="34" charset="0"/>
              </a:rPr>
              <a:t>Let the CES members improve their individual elevator pitches for five (5) more minutes. </a:t>
            </a:r>
          </a:p>
          <a:p>
            <a:pPr marL="514350" indent="-514350">
              <a:buFont typeface="+mj-lt"/>
              <a:buAutoNum type="arabicPeriod" startAt="7"/>
            </a:pPr>
            <a:r>
              <a:rPr lang="en-US" sz="3500" b="0" i="0" u="none" strike="noStrike" baseline="0" dirty="0">
                <a:solidFill>
                  <a:srgbClr val="000000"/>
                </a:solidFill>
                <a:latin typeface="Calibri" panose="020F0502020204030204" pitchFamily="34" charset="0"/>
              </a:rPr>
              <a:t>Ask 2-3 volunteers to do their elevator pitches for the bigger group. </a:t>
            </a:r>
          </a:p>
          <a:p>
            <a:pPr marL="514350" indent="-514350">
              <a:buFont typeface="+mj-lt"/>
              <a:buAutoNum type="arabicPeriod" startAt="7"/>
            </a:pPr>
            <a:endParaRPr lang="en-US" sz="3500" dirty="0">
              <a:solidFill>
                <a:srgbClr val="000000"/>
              </a:solidFill>
              <a:latin typeface="Calibri" panose="020F0502020204030204" pitchFamily="34" charset="0"/>
            </a:endParaRPr>
          </a:p>
          <a:p>
            <a:r>
              <a:rPr lang="en-US" sz="3500" b="0" i="1" u="none" strike="noStrike" baseline="0" dirty="0">
                <a:latin typeface="Calibri" panose="020F0502020204030204" pitchFamily="34" charset="0"/>
              </a:rPr>
              <a:t>Optional: </a:t>
            </a:r>
            <a:r>
              <a:rPr lang="en-US" sz="3500" b="0" i="0" u="none" strike="noStrike" baseline="0" dirty="0">
                <a:latin typeface="Calibri" panose="020F0502020204030204" pitchFamily="34" charset="0"/>
              </a:rPr>
              <a:t>Should the CES members seek tips in expanding one’s connections to enrich the ALS learners’ experiences, they may check out Networking and Building Partnerships (Annex F). </a:t>
            </a:r>
            <a:endParaRPr lang="en-US" sz="3500" b="0" i="0" u="none" strike="noStrike" baseline="0" dirty="0">
              <a:solidFill>
                <a:srgbClr val="000000"/>
              </a:solidFill>
              <a:latin typeface="Calibri" panose="020F0502020204030204" pitchFamily="34" charset="0"/>
            </a:endParaRPr>
          </a:p>
          <a:p>
            <a:pPr marL="514350" indent="-514350">
              <a:buFont typeface="+mj-lt"/>
              <a:buAutoNum type="arabicPeriod" startAt="7"/>
            </a:pPr>
            <a:endParaRPr lang="en-PH"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194434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7E820-5414-65E9-BD9C-AA4B5A76AF0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9391495-AC5B-3996-133B-825E85FF514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80F6D8F-6148-2BAF-7F1D-5BAE55B11CC8}"/>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92DD6198-4642-1FDE-E23B-11176A6343B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2197D1A0-2165-6F34-94A9-9A3191FE08B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E901547-8C48-7682-DF32-C1365125E6B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B2D23A52-5EF9-17A7-CB05-73513C0F76B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AFC977D1-28D3-76BC-44EF-99A8204A4704}"/>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C5AB2D98-1B88-8561-1355-D45FDCEF1AC8}"/>
              </a:ext>
            </a:extLst>
          </p:cNvPr>
          <p:cNvSpPr txBox="1"/>
          <p:nvPr/>
        </p:nvSpPr>
        <p:spPr>
          <a:xfrm>
            <a:off x="685800" y="2413581"/>
            <a:ext cx="169164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Ask </a:t>
            </a:r>
            <a:r>
              <a:rPr lang="en-US" sz="3500" b="0" i="0" u="none" strike="noStrike" baseline="0" dirty="0">
                <a:solidFill>
                  <a:srgbClr val="000000"/>
                </a:solidFill>
                <a:latin typeface="Calibri" panose="020F0502020204030204" pitchFamily="34" charset="0"/>
              </a:rPr>
              <a:t>the CES members the following questions: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How was your experience writing and presenting your business pitch? How can an effective pitch help grow your business?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challenges might ALS learners face when creating their business pitch, and how can they overcome them? </a:t>
            </a:r>
          </a:p>
        </p:txBody>
      </p:sp>
    </p:spTree>
    <p:extLst>
      <p:ext uri="{BB962C8B-B14F-4D97-AF65-F5344CB8AC3E}">
        <p14:creationId xmlns:p14="http://schemas.microsoft.com/office/powerpoint/2010/main" val="32588162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3A84-80E2-460C-EC66-5D59775E8D5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6EFF663-EDF2-8FDE-85EC-E8B460B9727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86CD1E4-DFD8-6E2F-1743-09386E5AE72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4EC11E95-7356-D091-FE50-4B47828F3BF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6271389B-2A8D-A251-E7DC-D264159806A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B4C107E8-1F60-C02F-FDF0-7B684101A60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F118EDCA-E986-2414-A331-9A95EE9B78D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0FB7AC89-EBD0-F550-B140-ADEC0FDC6A8E}"/>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0DF45820-5A14-7110-59DD-5B54A150CB06}"/>
              </a:ext>
            </a:extLst>
          </p:cNvPr>
          <p:cNvSpPr txBox="1"/>
          <p:nvPr/>
        </p:nvSpPr>
        <p:spPr>
          <a:xfrm>
            <a:off x="762000" y="2413581"/>
            <a:ext cx="163830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 a group, review Handout 7.7: Tips for Presenting a Business Plan and Handout 7.8: Suggestions to Overcome Potential Barriers.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Discuss the volunteers’ presentations, focusing on best practices, areas for improvement, and effectiveness, using the Sandwich Method for feedback. </a:t>
            </a:r>
          </a:p>
          <a:p>
            <a:pPr lvl="1"/>
            <a:r>
              <a:rPr lang="en-US" sz="3500" b="0" i="1" u="none" strike="noStrike" baseline="0" dirty="0">
                <a:solidFill>
                  <a:srgbClr val="000000"/>
                </a:solidFill>
                <a:latin typeface="Calibri" panose="020F0502020204030204" pitchFamily="34" charset="0"/>
              </a:rPr>
              <a:t>Optional: </a:t>
            </a:r>
            <a:r>
              <a:rPr lang="en-US" sz="3500" b="0" i="0" u="none" strike="noStrike" baseline="0" dirty="0">
                <a:solidFill>
                  <a:srgbClr val="000000"/>
                </a:solidFill>
                <a:latin typeface="Calibri" panose="020F0502020204030204" pitchFamily="34" charset="0"/>
              </a:rPr>
              <a:t>Create a simple award for the best pitch(es). </a:t>
            </a:r>
            <a:endParaRPr lang="en-PH" sz="3500" dirty="0"/>
          </a:p>
        </p:txBody>
      </p:sp>
    </p:spTree>
    <p:extLst>
      <p:ext uri="{BB962C8B-B14F-4D97-AF65-F5344CB8AC3E}">
        <p14:creationId xmlns:p14="http://schemas.microsoft.com/office/powerpoint/2010/main" val="13917475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3010D-CCEC-EF1E-FC62-73C951B17A3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04ABEC2-F249-5395-94C3-38AFAB7B73CA}"/>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2EB2F5C4-BA7B-921E-346D-9D19D892BBC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EC8F639-2123-A6A8-6F6E-6ED386DBA321}"/>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A5F7644-AF0F-DCDA-0502-0F0EB66D759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F42524FB-95D1-77EA-9A64-171A6D15EE37}"/>
              </a:ext>
            </a:extLst>
          </p:cNvPr>
          <p:cNvSpPr txBox="1"/>
          <p:nvPr/>
        </p:nvSpPr>
        <p:spPr>
          <a:xfrm>
            <a:off x="7816488" y="9915525"/>
            <a:ext cx="10209170" cy="425116"/>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a:t>
            </a:r>
            <a:r>
              <a:rPr lang="en-US" dirty="0">
                <a:solidFill>
                  <a:srgbClr val="003399"/>
                </a:solidFill>
                <a:latin typeface="Garet"/>
                <a:ea typeface="Garet"/>
                <a:cs typeface="Garet"/>
                <a:sym typeface="Garet"/>
              </a:rPr>
              <a:t>BE YOUR OWN BOSS</a:t>
            </a:r>
            <a:endParaRPr lang="en-US" sz="1800" dirty="0">
              <a:solidFill>
                <a:srgbClr val="003399"/>
              </a:solidFill>
              <a:latin typeface="Garet"/>
              <a:ea typeface="Garet"/>
              <a:cs typeface="Garet"/>
              <a:sym typeface="Garet"/>
            </a:endParaRP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4C662FEF-85B2-473D-7CFF-0F6EDAC4E011}"/>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4259A9A1-8009-5E21-FDCD-B4A9A9EEB26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051E36D-452C-7670-595F-B00D9BD2E5C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6" name="TextBox 5">
            <a:extLst>
              <a:ext uri="{FF2B5EF4-FFF2-40B4-BE49-F238E27FC236}">
                <a16:creationId xmlns:a16="http://schemas.microsoft.com/office/drawing/2014/main" id="{CAAFF598-A341-BC79-ADBF-95D67F725A43}"/>
              </a:ext>
            </a:extLst>
          </p:cNvPr>
          <p:cNvSpPr txBox="1"/>
          <p:nvPr/>
        </p:nvSpPr>
        <p:spPr>
          <a:xfrm>
            <a:off x="457200" y="2406527"/>
            <a:ext cx="7106496"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pPr algn="l"/>
            <a:endParaRPr lang="en-PH" sz="3500" b="0" i="0" u="none" strike="noStrike" baseline="0" dirty="0">
              <a:solidFill>
                <a:srgbClr val="000000"/>
              </a:solidFill>
              <a:latin typeface="Calibri" panose="020F0502020204030204" pitchFamily="34" charset="0"/>
            </a:endParaRPr>
          </a:p>
          <a:p>
            <a:pPr algn="l"/>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We now proceed to the final graphic organizer. You have 10 minutes to fill out your individual graphic organizers. </a:t>
            </a:r>
          </a:p>
        </p:txBody>
      </p:sp>
    </p:spTree>
    <p:extLst>
      <p:ext uri="{BB962C8B-B14F-4D97-AF65-F5344CB8AC3E}">
        <p14:creationId xmlns:p14="http://schemas.microsoft.com/office/powerpoint/2010/main" val="15045340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2F6F8-DFD8-D71E-064F-9CAFB74676D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A8A8D0A-9DB8-5E9D-781B-D4B12933F93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14609B2-3D41-03B8-A19B-3B453E21E09D}"/>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B599A2E9-54A5-CF99-4E3B-AE7C8DD4034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3EECFD06-DEBD-BBDA-5A20-DE20727DCF4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86C8CF7F-86C4-3C2E-E57E-8514CA89BF5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24369088-9D60-FE0C-2875-D9251E3A8FF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210D57E1-DE03-4A70-2C57-8795A180022C}"/>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9" name="TextBox 8">
            <a:extLst>
              <a:ext uri="{FF2B5EF4-FFF2-40B4-BE49-F238E27FC236}">
                <a16:creationId xmlns:a16="http://schemas.microsoft.com/office/drawing/2014/main" id="{A5BF6838-E955-2545-3776-4686EBED24BF}"/>
              </a:ext>
            </a:extLst>
          </p:cNvPr>
          <p:cNvSpPr txBox="1"/>
          <p:nvPr/>
        </p:nvSpPr>
        <p:spPr>
          <a:xfrm>
            <a:off x="990600" y="2111371"/>
            <a:ext cx="16764000" cy="7094250"/>
          </a:xfrm>
          <a:prstGeom prst="rect">
            <a:avLst/>
          </a:prstGeom>
          <a:noFill/>
        </p:spPr>
        <p:txBody>
          <a:bodyPr wrap="square">
            <a:spAutoFit/>
          </a:bodyPr>
          <a:lstStyle/>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After 10 minutes, have CES members exchange graphic organizers with their seatmates and review them for five (5) minutes, noting good practices and providing suggestions.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Once time is up, return the organizers to their owners. Invite up to three volunteers to share their output and any feedback received, with a brief discussion if time allows.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Encourage members to take photos or notes of key takeaways to apply to their own organizers. </a:t>
            </a:r>
          </a:p>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It is good to see how much you as CES members and Be Your Own Boss facilitators have learned in the past sessions. </a:t>
            </a:r>
          </a:p>
          <a:p>
            <a:pPr lvl="1"/>
            <a:r>
              <a:rPr lang="en-US" sz="3500" b="0" i="0" u="none" strike="noStrike" baseline="0" dirty="0">
                <a:solidFill>
                  <a:srgbClr val="000000"/>
                </a:solidFill>
                <a:latin typeface="Calibri" panose="020F0502020204030204" pitchFamily="34" charset="0"/>
              </a:rPr>
              <a:t>(</a:t>
            </a:r>
            <a:r>
              <a:rPr lang="en-US" sz="3500" b="1" i="0" u="none" strike="noStrike" baseline="0" dirty="0">
                <a:solidFill>
                  <a:srgbClr val="000000"/>
                </a:solidFill>
                <a:latin typeface="Calibri" panose="020F0502020204030204" pitchFamily="34" charset="0"/>
              </a:rPr>
              <a:t>Note to the CES facilitator</a:t>
            </a:r>
            <a:r>
              <a:rPr lang="en-US" sz="3500" b="0" i="0" u="none" strike="noStrike" baseline="0" dirty="0">
                <a:solidFill>
                  <a:srgbClr val="000000"/>
                </a:solidFill>
                <a:latin typeface="Calibri" panose="020F0502020204030204" pitchFamily="34" charset="0"/>
              </a:rPr>
              <a:t>: You may include some more personalized feedback on the overall quality of the graphic organizers so far, if appropriate. Use the Sandwich Method.) </a:t>
            </a:r>
          </a:p>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I hope that these notes will be helpful to you as you facilitate your sessions with the ALS learners. </a:t>
            </a:r>
          </a:p>
          <a:p>
            <a:pPr marL="514350" indent="-514350">
              <a:buFont typeface="+mj-lt"/>
              <a:buAutoNum type="arabicPeriod" startAt="2"/>
            </a:pPr>
            <a:endParaRPr lang="en-US" sz="3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74332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437D9-A71B-9898-0343-7AD8E478F2F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5DA4B5D-9B9C-3E6C-B4B1-8E46C8FF085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FFAC376-6E70-AEA0-7F34-5C6EF7FC6279}"/>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7" name="Group 6">
            <a:extLst>
              <a:ext uri="{FF2B5EF4-FFF2-40B4-BE49-F238E27FC236}">
                <a16:creationId xmlns:a16="http://schemas.microsoft.com/office/drawing/2014/main" id="{1021E61D-ED9B-E819-988C-9879575BA4DB}"/>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F9F6C2F5-0884-D1E7-E1F1-F0D96B78EB4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FC64A4A5-F832-A1F0-3B5B-57613E439AF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4.B</a:t>
              </a:r>
            </a:p>
          </p:txBody>
        </p:sp>
      </p:grpSp>
      <p:sp>
        <p:nvSpPr>
          <p:cNvPr id="8" name="Freeform 5">
            <a:extLst>
              <a:ext uri="{FF2B5EF4-FFF2-40B4-BE49-F238E27FC236}">
                <a16:creationId xmlns:a16="http://schemas.microsoft.com/office/drawing/2014/main" id="{62EDFE08-A32F-F759-F183-41439F52EFF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2" name="TextBox 4">
            <a:extLst>
              <a:ext uri="{FF2B5EF4-FFF2-40B4-BE49-F238E27FC236}">
                <a16:creationId xmlns:a16="http://schemas.microsoft.com/office/drawing/2014/main" id="{71774974-DCA1-E8C3-554A-12E7A5A67BB0}"/>
              </a:ext>
            </a:extLst>
          </p:cNvPr>
          <p:cNvSpPr txBox="1"/>
          <p:nvPr/>
        </p:nvSpPr>
        <p:spPr>
          <a:xfrm>
            <a:off x="7816487" y="9976139"/>
            <a:ext cx="10209170" cy="155812"/>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BE YOUR OWN BOSS</a:t>
            </a:r>
          </a:p>
        </p:txBody>
      </p:sp>
      <p:sp>
        <p:nvSpPr>
          <p:cNvPr id="10" name="TextBox 9">
            <a:extLst>
              <a:ext uri="{FF2B5EF4-FFF2-40B4-BE49-F238E27FC236}">
                <a16:creationId xmlns:a16="http://schemas.microsoft.com/office/drawing/2014/main" id="{2362B706-8E3C-6E9F-12D0-B3C077710BDC}"/>
              </a:ext>
            </a:extLst>
          </p:cNvPr>
          <p:cNvSpPr txBox="1"/>
          <p:nvPr/>
        </p:nvSpPr>
        <p:spPr>
          <a:xfrm>
            <a:off x="1066799" y="2310936"/>
            <a:ext cx="16230601"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Module 4 Post-Test, address common errors and misunderstanding, and write personal reflections.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Plan how to guide learners in completing the End-of-Module Assessment, Handout 8.1: Learner End of Course Evaluation Form, Session 10 Reflection Sheet, and the Be Your Own Boss Post-Test.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Use the answer key to process the End-of-Module Assessment, addressing common errors. </a:t>
            </a:r>
          </a:p>
        </p:txBody>
      </p:sp>
    </p:spTree>
    <p:extLst>
      <p:ext uri="{BB962C8B-B14F-4D97-AF65-F5344CB8AC3E}">
        <p14:creationId xmlns:p14="http://schemas.microsoft.com/office/powerpoint/2010/main" val="148754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9460</Words>
  <Application>Microsoft Office PowerPoint</Application>
  <PresentationFormat>Custom</PresentationFormat>
  <Paragraphs>905</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O2 WBL &amp; BYOB CES (Presentation)</dc:title>
  <cp:lastModifiedBy>Kaylene Fernandez</cp:lastModifiedBy>
  <cp:revision>123</cp:revision>
  <dcterms:created xsi:type="dcterms:W3CDTF">2006-08-16T00:00:00Z</dcterms:created>
  <dcterms:modified xsi:type="dcterms:W3CDTF">2025-02-07T08:55:15Z</dcterms:modified>
  <dc:identifier>DAGdXTsCTLw</dc:identifier>
</cp:coreProperties>
</file>